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396" r:id="rId2"/>
    <p:sldId id="3421" r:id="rId3"/>
    <p:sldId id="3398" r:id="rId4"/>
    <p:sldId id="3365" r:id="rId5"/>
    <p:sldId id="3420" r:id="rId6"/>
    <p:sldId id="3169" r:id="rId7"/>
    <p:sldId id="3225" r:id="rId8"/>
    <p:sldId id="3154" r:id="rId9"/>
    <p:sldId id="3422" r:id="rId10"/>
    <p:sldId id="3415" r:id="rId11"/>
    <p:sldId id="3231" r:id="rId12"/>
    <p:sldId id="3344" r:id="rId13"/>
    <p:sldId id="3401" r:id="rId14"/>
    <p:sldId id="3163" r:id="rId15"/>
    <p:sldId id="3424" r:id="rId16"/>
    <p:sldId id="3388" r:id="rId17"/>
    <p:sldId id="3419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ato" panose="020B0604020202020204" charset="0"/>
      <p:regular r:id="rId25"/>
      <p:bold r:id="rId26"/>
      <p:italic r:id="rId27"/>
      <p:boldItalic r:id="rId28"/>
    </p:embeddedFont>
    <p:embeddedFont>
      <p:font typeface="Lato Light" panose="020B060402020202020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" initials="P" lastIdx="1" clrIdx="0"/>
  <p:cmAuthor id="7" name="Steve Pawsey" initials="SP [2]" lastIdx="47" clrIdx="7">
    <p:extLst>
      <p:ext uri="{19B8F6BF-5375-455C-9EA6-DF929625EA0E}">
        <p15:presenceInfo xmlns:p15="http://schemas.microsoft.com/office/powerpoint/2012/main" userId="S::Steve.Pawsey@kandytherapeutics.com::27fa3197-cb7d-4b05-8425-888085dd5631" providerId="AD"/>
      </p:ext>
    </p:extLst>
  </p:cmAuthor>
  <p:cmAuthor id="1" name="Mike Trower" initials="MT" lastIdx="12" clrIdx="1">
    <p:extLst>
      <p:ext uri="{19B8F6BF-5375-455C-9EA6-DF929625EA0E}">
        <p15:presenceInfo xmlns:p15="http://schemas.microsoft.com/office/powerpoint/2012/main" userId="Mike Trower" providerId="None"/>
      </p:ext>
    </p:extLst>
  </p:cmAuthor>
  <p:cmAuthor id="8" name="Mary Kerr" initials="MK [3]" lastIdx="106" clrIdx="8">
    <p:extLst>
      <p:ext uri="{19B8F6BF-5375-455C-9EA6-DF929625EA0E}">
        <p15:presenceInfo xmlns:p15="http://schemas.microsoft.com/office/powerpoint/2012/main" userId="S::mary.kerr@nerretherapeutics.com::0f52fceb-c8b5-4c68-ad50-8310b3c57d2e" providerId="AD"/>
      </p:ext>
    </p:extLst>
  </p:cmAuthor>
  <p:cmAuthor id="2" name="Mary Kerr" initials="MK" lastIdx="13" clrIdx="2">
    <p:extLst>
      <p:ext uri="{19B8F6BF-5375-455C-9EA6-DF929625EA0E}">
        <p15:presenceInfo xmlns:p15="http://schemas.microsoft.com/office/powerpoint/2012/main" userId="Mary Kerr" providerId="None"/>
      </p:ext>
    </p:extLst>
  </p:cmAuthor>
  <p:cmAuthor id="9" name="Jo Craig" initials="JC" lastIdx="8" clrIdx="9">
    <p:extLst>
      <p:ext uri="{19B8F6BF-5375-455C-9EA6-DF929625EA0E}">
        <p15:presenceInfo xmlns:p15="http://schemas.microsoft.com/office/powerpoint/2012/main" userId="Jo Craig" providerId="None"/>
      </p:ext>
    </p:extLst>
  </p:cmAuthor>
  <p:cmAuthor id="3" name="Steve Pawsey" initials="SP" lastIdx="11" clrIdx="3">
    <p:extLst>
      <p:ext uri="{19B8F6BF-5375-455C-9EA6-DF929625EA0E}">
        <p15:presenceInfo xmlns:p15="http://schemas.microsoft.com/office/powerpoint/2012/main" userId="Steve Pawsey" providerId="None"/>
      </p:ext>
    </p:extLst>
  </p:cmAuthor>
  <p:cmAuthor id="10" name="Steve Pawsey" initials="SP [3]" lastIdx="109" clrIdx="10">
    <p:extLst>
      <p:ext uri="{19B8F6BF-5375-455C-9EA6-DF929625EA0E}">
        <p15:presenceInfo xmlns:p15="http://schemas.microsoft.com/office/powerpoint/2012/main" userId="S::steve.pawsey@nerretherapeutics.com::03d46727-564f-4da2-a652-76da97e57612" providerId="AD"/>
      </p:ext>
    </p:extLst>
  </p:cmAuthor>
  <p:cmAuthor id="4" name="Mike Trower" initials="MT [2]" lastIdx="151" clrIdx="4">
    <p:extLst>
      <p:ext uri="{19B8F6BF-5375-455C-9EA6-DF929625EA0E}">
        <p15:presenceInfo xmlns:p15="http://schemas.microsoft.com/office/powerpoint/2012/main" userId="S::mike.trower@nerretherapeutics.com::bb717899-bc44-4ccc-b762-7defa6c5283e" providerId="AD"/>
      </p:ext>
    </p:extLst>
  </p:cmAuthor>
  <p:cmAuthor id="11" name="Rebecca Hemsley" initials="RH" lastIdx="8" clrIdx="11">
    <p:extLst>
      <p:ext uri="{19B8F6BF-5375-455C-9EA6-DF929625EA0E}">
        <p15:presenceInfo xmlns:p15="http://schemas.microsoft.com/office/powerpoint/2012/main" userId="S::rebecca.hemsley@nerretherapeutics.com::61920e6d-0190-466b-9ba8-989af3d485f5" providerId="AD"/>
      </p:ext>
    </p:extLst>
  </p:cmAuthor>
  <p:cmAuthor id="5" name="Mary Kerr" initials="MK [2]" lastIdx="105" clrIdx="5">
    <p:extLst>
      <p:ext uri="{19B8F6BF-5375-455C-9EA6-DF929625EA0E}">
        <p15:presenceInfo xmlns:p15="http://schemas.microsoft.com/office/powerpoint/2012/main" userId="S::Mary.Kerr@kandytherapeutics.com::6f1b6d34-f0c2-409c-b4d7-d54587e350c7" providerId="AD"/>
      </p:ext>
    </p:extLst>
  </p:cmAuthor>
  <p:cmAuthor id="6" name="Jo" initials="J" lastIdx="12" clrIdx="6">
    <p:extLst>
      <p:ext uri="{19B8F6BF-5375-455C-9EA6-DF929625EA0E}">
        <p15:presenceInfo xmlns:p15="http://schemas.microsoft.com/office/powerpoint/2012/main" userId="J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7F7F7F"/>
    <a:srgbClr val="FF5050"/>
    <a:srgbClr val="666666"/>
    <a:srgbClr val="95A9DB"/>
    <a:srgbClr val="859CD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7" autoAdjust="0"/>
    <p:restoredTop sz="93252" autoAdjust="0"/>
  </p:normalViewPr>
  <p:slideViewPr>
    <p:cSldViewPr snapToGrid="0" showGuides="1">
      <p:cViewPr varScale="1">
        <p:scale>
          <a:sx n="62" d="100"/>
          <a:sy n="62" d="100"/>
        </p:scale>
        <p:origin x="608" y="4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>
                <a:solidFill>
                  <a:schemeClr val="tx2"/>
                </a:solidFill>
              </a:rPr>
              <a:t>Awake</a:t>
            </a:r>
            <a:r>
              <a:rPr lang="en-GB" sz="1800" b="1" baseline="0" dirty="0">
                <a:solidFill>
                  <a:schemeClr val="tx2"/>
                </a:solidFill>
              </a:rPr>
              <a:t> Cough Frequency  </a:t>
            </a:r>
          </a:p>
          <a:p>
            <a:pPr>
              <a:defRPr b="1"/>
            </a:pPr>
            <a:r>
              <a:rPr lang="en-GB" sz="1800" b="1" baseline="0" dirty="0">
                <a:solidFill>
                  <a:schemeClr val="tx2"/>
                </a:solidFill>
              </a:rPr>
              <a:t>Responder Analysis at Week 12</a:t>
            </a:r>
            <a:endParaRPr lang="en-GB" sz="1800" b="1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74542905375402"/>
          <c:y val="0.29268777635767834"/>
          <c:w val="0.84720358310934218"/>
          <c:h val="0.45288315761171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Sheet1!$E$37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Sheet1!$F$36:$H$36</c:f>
              <c:strCache>
                <c:ptCount val="3"/>
                <c:pt idx="0">
                  <c:v>≥30%</c:v>
                </c:pt>
                <c:pt idx="1">
                  <c:v>≥50%</c:v>
                </c:pt>
                <c:pt idx="2">
                  <c:v>≥70%</c:v>
                </c:pt>
              </c:strCache>
            </c:strRef>
          </c:cat>
          <c:val>
            <c:numRef>
              <c:f>Sheet1!$F$37:$H$37</c:f>
              <c:numCache>
                <c:formatCode>0%</c:formatCode>
                <c:ptCount val="3"/>
                <c:pt idx="0">
                  <c:v>0.44</c:v>
                </c:pt>
                <c:pt idx="1">
                  <c:v>0.28000000000000003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7-4B73-8555-148262D6832D}"/>
            </c:ext>
          </c:extLst>
        </c:ser>
        <c:ser>
          <c:idx val="1"/>
          <c:order val="1"/>
          <c:tx>
            <c:strRef>
              <c:f>Sheet1!$E$38</c:f>
              <c:strCache>
                <c:ptCount val="1"/>
                <c:pt idx="0">
                  <c:v>30 mg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A7-4B73-8555-148262D6832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A7-4B73-8555-148262D6832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A7-4B73-8555-148262D683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Sheet1!$F$36:$H$36</c:f>
              <c:strCache>
                <c:ptCount val="3"/>
                <c:pt idx="0">
                  <c:v>≥30%</c:v>
                </c:pt>
                <c:pt idx="1">
                  <c:v>≥50%</c:v>
                </c:pt>
                <c:pt idx="2">
                  <c:v>≥70%</c:v>
                </c:pt>
              </c:strCache>
            </c:strRef>
          </c:cat>
          <c:val>
            <c:numRef>
              <c:f>Sheet1!$F$38:$H$38</c:f>
              <c:numCache>
                <c:formatCode>0%</c:formatCode>
                <c:ptCount val="3"/>
                <c:pt idx="0">
                  <c:v>0.7</c:v>
                </c:pt>
                <c:pt idx="1">
                  <c:v>0.38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A7-4B73-8555-148262D68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8885592"/>
        <c:axId val="598891168"/>
      </c:barChart>
      <c:catAx>
        <c:axId val="598885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891168"/>
        <c:crosses val="autoZero"/>
        <c:auto val="1"/>
        <c:lblAlgn val="ctr"/>
        <c:lblOffset val="100"/>
        <c:noMultiLvlLbl val="0"/>
      </c:catAx>
      <c:valAx>
        <c:axId val="59889116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885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65422-4261-415D-AD94-B7CFF8C719AE}" type="datetimeFigureOut">
              <a:rPr lang="en-GB" smtClean="0"/>
              <a:t>11/01/2021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84773-8F3D-4963-B561-0B35C6E719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225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C6787-3F1F-4E67-800E-9AB4EEB2B5C6}" type="datetimeFigureOut">
              <a:rPr lang="en-GB" smtClean="0"/>
              <a:t>11/01/2021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78DAA-2AB8-405D-A1CC-FFD45E4005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8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78DAA-2AB8-405D-A1CC-FFD45E40055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702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78DAA-2AB8-405D-A1CC-FFD45E40055B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19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78DAA-2AB8-405D-A1CC-FFD45E40055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74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78DAA-2AB8-405D-A1CC-FFD45E40055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636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30000" dirty="0"/>
              <a:t>1</a:t>
            </a:r>
            <a:r>
              <a:rPr lang="en-GB" dirty="0"/>
              <a:t>Ando A et al. Neural correlates of cough hypersensitivity in humans: evidence for central sensitisation and dysfunctional inhibitory control. Thorax. 2016 Apr;71(4):323-9.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30000" dirty="0"/>
              <a:t>2</a:t>
            </a:r>
            <a:r>
              <a:rPr lang="en-GB" dirty="0"/>
              <a:t>Keller M et al. Lack of efficacy of the substance p (neurokinin1 receptor) antagonist aprepitant in the treatment of major depressive disorder. Biol Psychiatry. 2006 Feb 1;59(3):216-23.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30000" dirty="0"/>
              <a:t>3</a:t>
            </a:r>
            <a:r>
              <a:rPr lang="en-GB" dirty="0"/>
              <a:t>Ratti E, Trower M et al. Full central neurokinin-1 receptor blockade is required for efficacy in depression: evidence from orvepitant clinical studies. J Psychopharmacol. 2013 May;27(5):424-34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Rupniak NMJ, Kramer MS. NK1 receptor antagonists for depression: Why a validated concept was abandoned. J Affect Disord. 2017 Dec 1;223:121-125. 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78DAA-2AB8-405D-A1CC-FFD45E40055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383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78DAA-2AB8-405D-A1CC-FFD45E40055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783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78DAA-2AB8-405D-A1CC-FFD45E40055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160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78DAA-2AB8-405D-A1CC-FFD45E40055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749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78DAA-2AB8-405D-A1CC-FFD45E40055B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633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78DAA-2AB8-405D-A1CC-FFD45E40055B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20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9" r="22179"/>
          <a:stretch/>
        </p:blipFill>
        <p:spPr>
          <a:xfrm>
            <a:off x="-31750" y="0"/>
            <a:ext cx="1222375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8336" y="4869920"/>
            <a:ext cx="8737600" cy="5508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/ Tagline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58336" y="3054348"/>
            <a:ext cx="8667750" cy="14605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4400" cap="none" spc="50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041400" y="0"/>
            <a:ext cx="2609850" cy="218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23" y="1075420"/>
            <a:ext cx="2075006" cy="73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5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6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1400" y="1965687"/>
            <a:ext cx="10092861" cy="36466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cap="none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90" y="538672"/>
            <a:ext cx="1699271" cy="5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3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7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1400" y="1965687"/>
            <a:ext cx="10092861" cy="36466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cap="none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90" y="538672"/>
            <a:ext cx="1699271" cy="5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24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92C2553-60FD-4124-8DA5-A72B83B893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7F0A91-DAE1-4D61-B13D-2500FA77C6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0E2979-9D88-44DA-B562-B899BFCEE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2E9B1-FA2D-497C-AAAF-FCD0149DDF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527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38100"/>
            <a:ext cx="12192000" cy="1485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991" y="380998"/>
            <a:ext cx="7921910" cy="9144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400" b="1" cap="none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400" y="1828800"/>
            <a:ext cx="10109200" cy="44805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90" y="538672"/>
            <a:ext cx="1699271" cy="599054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9951998" y="64321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9B10B5-B520-4F61-B74C-99087FB5E778}" type="slidenum">
              <a:rPr lang="en-GB" smtClean="0">
                <a:solidFill>
                  <a:schemeClr val="tx2">
                    <a:lumMod val="75000"/>
                  </a:schemeClr>
                </a:solidFill>
              </a:rPr>
              <a:pPr/>
              <a:t>‹#›</a:t>
            </a:fld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1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47750" y="1855597"/>
            <a:ext cx="4921250" cy="44637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29350" y="1854009"/>
            <a:ext cx="4921250" cy="44637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041400" y="380999"/>
            <a:ext cx="7921910" cy="9144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400" b="1" cap="none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90" y="538672"/>
            <a:ext cx="1699271" cy="599054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9951998" y="64321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9B10B5-B520-4F61-B74C-99087FB5E778}" type="slidenum">
              <a:rPr lang="en-GB" smtClean="0">
                <a:solidFill>
                  <a:schemeClr val="tx2">
                    <a:lumMod val="75000"/>
                  </a:schemeClr>
                </a:solidFill>
              </a:rPr>
              <a:pPr/>
              <a:t>‹#›</a:t>
            </a:fld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4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041400" y="380999"/>
            <a:ext cx="7921910" cy="91440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400" b="1" cap="none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90" y="538672"/>
            <a:ext cx="1699271" cy="599054"/>
          </a:xfrm>
          <a:prstGeom prst="rect">
            <a:avLst/>
          </a:prstGeom>
        </p:spPr>
      </p:pic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9951998" y="64321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9B10B5-B520-4F61-B74C-99087FB5E778}" type="slidenum">
              <a:rPr lang="en-GB" smtClean="0">
                <a:solidFill>
                  <a:schemeClr val="tx2">
                    <a:lumMod val="75000"/>
                  </a:schemeClr>
                </a:solidFill>
              </a:rPr>
              <a:pPr/>
              <a:t>‹#›</a:t>
            </a:fld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4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1400" y="1965687"/>
            <a:ext cx="10092861" cy="36466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cap="none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90" y="538672"/>
            <a:ext cx="1699271" cy="5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6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1400" y="1965687"/>
            <a:ext cx="10092861" cy="36466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cap="none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90" y="538672"/>
            <a:ext cx="1699271" cy="5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7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41400" y="1965687"/>
            <a:ext cx="10092861" cy="36466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cap="none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90" y="538672"/>
            <a:ext cx="1699271" cy="5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5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41400" y="1965687"/>
            <a:ext cx="10092861" cy="36466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cap="none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90" y="538672"/>
            <a:ext cx="1699271" cy="5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7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1400" y="1965687"/>
            <a:ext cx="10092861" cy="364664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cap="none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90" y="538672"/>
            <a:ext cx="1699271" cy="5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4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68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4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360795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12917229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pubmed.ncbi.nlm.nih.gov/12917229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8865407/" TargetMode="External"/><Relationship Id="rId5" Type="http://schemas.openxmlformats.org/officeDocument/2006/relationships/hyperlink" Target="https://pubmed.ncbi.nlm.nih.gov/30269188/" TargetMode="External"/><Relationship Id="rId4" Type="http://schemas.openxmlformats.org/officeDocument/2006/relationships/hyperlink" Target="https://pubmed.ncbi.nlm.nih.gov/28923239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6771871/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pubmed.ncbi.nlm.nih.gov/29950306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pubmed.ncbi.nlm.nih.gov/20176632/" TargetMode="External"/><Relationship Id="rId4" Type="http://schemas.openxmlformats.org/officeDocument/2006/relationships/hyperlink" Target="https://pubmed.ncbi.nlm.nih.gov/30808717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32237239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pubmed.ncbi.nlm.nih.gov/1464493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16051625/" TargetMode="External"/><Relationship Id="rId5" Type="http://schemas.openxmlformats.org/officeDocument/2006/relationships/hyperlink" Target="https://pubmed.ncbi.nlm.nih.gov/11003986/" TargetMode="External"/><Relationship Id="rId4" Type="http://schemas.openxmlformats.org/officeDocument/2006/relationships/hyperlink" Target="https://www.ncbi.nlm.nih.gov/pmc/articles/PMC2695989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2748976/" TargetMode="External"/><Relationship Id="rId7" Type="http://schemas.openxmlformats.org/officeDocument/2006/relationships/hyperlink" Target="https://pubmed.ncbi.nlm.nih.gov/2222586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pubmed.ncbi.nlm.nih.gov/16248986/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30690-96BF-45F8-999B-EDB555BF51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8336" y="3074896"/>
            <a:ext cx="8965230" cy="146050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sz="3600" dirty="0"/>
              <a:t>Orvepitant first in category, once daily, novel treatment for Idiopathic Pulmonary Fibrosis  Chronic Cough</a:t>
            </a:r>
            <a:endParaRPr lang="en-GB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6E2046-36E4-4DA2-B73E-3064FCD88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336" y="4846260"/>
            <a:ext cx="8847664" cy="778405"/>
          </a:xfrm>
        </p:spPr>
        <p:txBody>
          <a:bodyPr/>
          <a:lstStyle/>
          <a:p>
            <a:r>
              <a:rPr lang="en-GB" dirty="0"/>
              <a:t>January 2021</a:t>
            </a:r>
          </a:p>
        </p:txBody>
      </p:sp>
    </p:spTree>
    <p:extLst>
      <p:ext uri="{BB962C8B-B14F-4D97-AF65-F5344CB8AC3E}">
        <p14:creationId xmlns:p14="http://schemas.microsoft.com/office/powerpoint/2010/main" val="5398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71"/>
    </mc:Choice>
    <mc:Fallback xmlns="">
      <p:transition spd="slow" advTm="4297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85049F-6375-4520-A5DA-8F13B75BA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0323" y="2378492"/>
            <a:ext cx="2563551" cy="3500587"/>
          </a:xfr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u="sng" dirty="0">
                <a:solidFill>
                  <a:schemeClr val="tx2"/>
                </a:solidFill>
              </a:rPr>
              <a:t>IPF cough</a:t>
            </a:r>
          </a:p>
          <a:p>
            <a:r>
              <a:rPr lang="en-GB" sz="2000" dirty="0">
                <a:solidFill>
                  <a:schemeClr val="tx2"/>
                </a:solidFill>
              </a:rPr>
              <a:t>Highest unmet need – patients are terminal</a:t>
            </a:r>
          </a:p>
          <a:p>
            <a:r>
              <a:rPr lang="en-GB" sz="2000" dirty="0">
                <a:solidFill>
                  <a:schemeClr val="tx2"/>
                </a:solidFill>
              </a:rPr>
              <a:t>Clear rationale</a:t>
            </a:r>
          </a:p>
          <a:p>
            <a:r>
              <a:rPr lang="en-GB" sz="2000" dirty="0">
                <a:solidFill>
                  <a:schemeClr val="tx2"/>
                </a:solidFill>
              </a:rPr>
              <a:t>Very attractive to Pharma and Biotech</a:t>
            </a:r>
          </a:p>
          <a:p>
            <a:r>
              <a:rPr lang="en-GB" sz="2000" dirty="0">
                <a:solidFill>
                  <a:schemeClr val="tx2"/>
                </a:solidFill>
              </a:rPr>
              <a:t>Orphan condition </a:t>
            </a:r>
          </a:p>
          <a:p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03CBF2-236C-46F3-B657-1D7B3988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30" y="380999"/>
            <a:ext cx="8418780" cy="914401"/>
          </a:xfrm>
        </p:spPr>
        <p:txBody>
          <a:bodyPr anchor="ctr">
            <a:normAutofit fontScale="90000"/>
          </a:bodyPr>
          <a:lstStyle/>
          <a:p>
            <a:r>
              <a:rPr lang="en-GB" sz="2700" b="1" dirty="0">
                <a:solidFill>
                  <a:srgbClr val="002060"/>
                </a:solidFill>
              </a:rPr>
              <a:t>With a proof of concept in </a:t>
            </a:r>
            <a:r>
              <a:rPr lang="en-GB" sz="2700" dirty="0">
                <a:solidFill>
                  <a:srgbClr val="002060"/>
                </a:solidFill>
              </a:rPr>
              <a:t>1 chronic cough </a:t>
            </a:r>
            <a:r>
              <a:rPr lang="en-GB" sz="2700" b="1" dirty="0">
                <a:solidFill>
                  <a:srgbClr val="002060"/>
                </a:solidFill>
              </a:rPr>
              <a:t>the door is open to other chronic cough indications </a:t>
            </a:r>
            <a:br>
              <a:rPr lang="en-GB" b="1" dirty="0">
                <a:solidFill>
                  <a:srgbClr val="002060"/>
                </a:solidFill>
              </a:rPr>
            </a:br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8BF86F7-C66B-4F7B-9213-33B2675CC2D4}"/>
              </a:ext>
            </a:extLst>
          </p:cNvPr>
          <p:cNvSpPr txBox="1">
            <a:spLocks/>
          </p:cNvSpPr>
          <p:nvPr/>
        </p:nvSpPr>
        <p:spPr>
          <a:xfrm>
            <a:off x="3232230" y="2370787"/>
            <a:ext cx="2563551" cy="350058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u="sng" dirty="0">
                <a:solidFill>
                  <a:schemeClr val="tx2"/>
                </a:solidFill>
              </a:rPr>
              <a:t>COPD cough</a:t>
            </a:r>
          </a:p>
          <a:p>
            <a:r>
              <a:rPr lang="en-GB" sz="2000" dirty="0">
                <a:solidFill>
                  <a:schemeClr val="tx2"/>
                </a:solidFill>
              </a:rPr>
              <a:t>High unmet need</a:t>
            </a:r>
          </a:p>
          <a:p>
            <a:r>
              <a:rPr lang="en-GB" sz="2000" dirty="0">
                <a:solidFill>
                  <a:schemeClr val="tx2"/>
                </a:solidFill>
              </a:rPr>
              <a:t>Clear rationale</a:t>
            </a:r>
          </a:p>
          <a:p>
            <a:r>
              <a:rPr lang="en-GB" sz="2000" dirty="0">
                <a:solidFill>
                  <a:schemeClr val="tx2"/>
                </a:solidFill>
              </a:rPr>
              <a:t>Attractive to Pharma</a:t>
            </a:r>
          </a:p>
          <a:p>
            <a:r>
              <a:rPr lang="en-GB" sz="2000" dirty="0">
                <a:solidFill>
                  <a:schemeClr val="tx2"/>
                </a:solidFill>
              </a:rPr>
              <a:t>Concern about supressing productive cough</a:t>
            </a:r>
          </a:p>
          <a:p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C412D1F-8C13-4339-8F8D-F5AC1345212F}"/>
              </a:ext>
            </a:extLst>
          </p:cNvPr>
          <p:cNvSpPr txBox="1">
            <a:spLocks/>
          </p:cNvSpPr>
          <p:nvPr/>
        </p:nvSpPr>
        <p:spPr>
          <a:xfrm>
            <a:off x="6011206" y="2386198"/>
            <a:ext cx="2563551" cy="350058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u="sng" dirty="0">
                <a:solidFill>
                  <a:schemeClr val="tx2"/>
                </a:solidFill>
              </a:rPr>
              <a:t>Asthma cough</a:t>
            </a:r>
          </a:p>
          <a:p>
            <a:r>
              <a:rPr lang="en-GB" sz="2000" dirty="0">
                <a:solidFill>
                  <a:schemeClr val="tx2"/>
                </a:solidFill>
              </a:rPr>
              <a:t>High unmet need</a:t>
            </a:r>
          </a:p>
          <a:p>
            <a:r>
              <a:rPr lang="en-GB" sz="2000" dirty="0">
                <a:solidFill>
                  <a:schemeClr val="tx2"/>
                </a:solidFill>
              </a:rPr>
              <a:t>Clear rationale</a:t>
            </a:r>
          </a:p>
          <a:p>
            <a:r>
              <a:rPr lang="en-GB" sz="2000" dirty="0">
                <a:solidFill>
                  <a:schemeClr val="tx2"/>
                </a:solidFill>
              </a:rPr>
              <a:t>Attractive to Pharma</a:t>
            </a:r>
          </a:p>
          <a:p>
            <a:r>
              <a:rPr lang="en-GB" sz="2000" dirty="0">
                <a:solidFill>
                  <a:schemeClr val="tx2"/>
                </a:solidFill>
              </a:rPr>
              <a:t>More accessible population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54AF47-74FC-4E69-A5E4-742DC931E34D}"/>
              </a:ext>
            </a:extLst>
          </p:cNvPr>
          <p:cNvSpPr txBox="1"/>
          <p:nvPr/>
        </p:nvSpPr>
        <p:spPr>
          <a:xfrm>
            <a:off x="1041400" y="6032149"/>
            <a:ext cx="9508763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GB" sz="2400" dirty="0">
                <a:solidFill>
                  <a:schemeClr val="bg1"/>
                </a:solidFill>
              </a:rPr>
              <a:t>IPF highest unmet need and a logical route to market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462D1-9EE1-470F-B2F7-E575A0B58A0C}"/>
              </a:ext>
            </a:extLst>
          </p:cNvPr>
          <p:cNvSpPr txBox="1"/>
          <p:nvPr/>
        </p:nvSpPr>
        <p:spPr>
          <a:xfrm>
            <a:off x="1041400" y="1666825"/>
            <a:ext cx="9808981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KOL feedback - due to the central MoA orvepitant could have value as a treatment for all chronic cough types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5F83557-2AE7-499B-A3ED-E364F841E728}"/>
              </a:ext>
            </a:extLst>
          </p:cNvPr>
          <p:cNvSpPr txBox="1">
            <a:spLocks/>
          </p:cNvSpPr>
          <p:nvPr/>
        </p:nvSpPr>
        <p:spPr>
          <a:xfrm>
            <a:off x="458808" y="2370787"/>
            <a:ext cx="2563551" cy="350058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u="sng" dirty="0">
                <a:solidFill>
                  <a:schemeClr val="tx2"/>
                </a:solidFill>
              </a:rPr>
              <a:t>RUCC</a:t>
            </a:r>
          </a:p>
          <a:p>
            <a:r>
              <a:rPr lang="en-GB" sz="2000" dirty="0">
                <a:solidFill>
                  <a:schemeClr val="tx2"/>
                </a:solidFill>
              </a:rPr>
              <a:t>High unmet need</a:t>
            </a:r>
          </a:p>
          <a:p>
            <a:r>
              <a:rPr lang="en-GB" sz="2000" dirty="0">
                <a:solidFill>
                  <a:schemeClr val="tx2"/>
                </a:solidFill>
              </a:rPr>
              <a:t>Clear rationale</a:t>
            </a:r>
          </a:p>
          <a:p>
            <a:r>
              <a:rPr lang="en-GB" sz="2000" dirty="0">
                <a:solidFill>
                  <a:schemeClr val="tx2"/>
                </a:solidFill>
              </a:rPr>
              <a:t>Niche Pharma interest</a:t>
            </a:r>
          </a:p>
          <a:p>
            <a:r>
              <a:rPr lang="en-GB" sz="2000" dirty="0">
                <a:solidFill>
                  <a:schemeClr val="tx2"/>
                </a:solidFill>
              </a:rPr>
              <a:t>Population not easy to define in non-expert centres</a:t>
            </a:r>
          </a:p>
        </p:txBody>
      </p:sp>
    </p:spTree>
    <p:extLst>
      <p:ext uri="{BB962C8B-B14F-4D97-AF65-F5344CB8AC3E}">
        <p14:creationId xmlns:p14="http://schemas.microsoft.com/office/powerpoint/2010/main" val="7704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30"/>
    </mc:Choice>
    <mc:Fallback xmlns="">
      <p:transition spd="slow" advTm="6543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0078C-F880-4B9B-9746-AFCD3A7A9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2651907"/>
            <a:ext cx="3483086" cy="3574775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IPF is a progressive, fatal, orphan lung disease </a:t>
            </a:r>
          </a:p>
          <a:p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Of unknown cause </a:t>
            </a:r>
          </a:p>
          <a:p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Median survival of 3-5 years after diagnosis</a:t>
            </a:r>
            <a:endParaRPr lang="en-GB" sz="2000" i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A persistent dry cough and dyspnoea are the cardinal symptoms</a:t>
            </a:r>
          </a:p>
          <a:p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Cough occurs in &gt;80% of patients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C2F16-4DAB-4EB6-BB12-1637F44F7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380999"/>
            <a:ext cx="7921909" cy="914401"/>
          </a:xfrm>
        </p:spPr>
        <p:txBody>
          <a:bodyPr>
            <a:normAutofit/>
          </a:bodyPr>
          <a:lstStyle/>
          <a:p>
            <a:r>
              <a:rPr lang="en-GB" dirty="0"/>
              <a:t>Idiopathic Pulmonary Fibrosis  is a chronic life-limiting orphan disease in which cough is a cardinal symptom </a:t>
            </a:r>
          </a:p>
        </p:txBody>
      </p:sp>
      <p:pic>
        <p:nvPicPr>
          <p:cNvPr id="5" name="Graphic 4" descr="Lungs">
            <a:extLst>
              <a:ext uri="{FF2B5EF4-FFF2-40B4-BE49-F238E27FC236}">
                <a16:creationId xmlns:a16="http://schemas.microsoft.com/office/drawing/2014/main" id="{8BD80B73-5F31-4C4E-88DD-6597039ED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9029" y="1750926"/>
            <a:ext cx="1654528" cy="6450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EE49B6-4A35-4FD1-BFBC-A1A24242333D}"/>
              </a:ext>
            </a:extLst>
          </p:cNvPr>
          <p:cNvSpPr/>
          <p:nvPr/>
        </p:nvSpPr>
        <p:spPr>
          <a:xfrm>
            <a:off x="4524486" y="2719334"/>
            <a:ext cx="3722235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2"/>
                </a:solidFill>
              </a:rPr>
              <a:t>IPF cough is disabling and</a:t>
            </a:r>
          </a:p>
          <a:p>
            <a:pPr marL="285750" indent="-28575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often precedes dyspnoea by several years</a:t>
            </a:r>
          </a:p>
          <a:p>
            <a:pPr marL="285750" indent="-28575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is an independent predictor of disease progression</a:t>
            </a:r>
          </a:p>
          <a:p>
            <a:pPr marL="285750" indent="-28575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may contribute to disease progression</a:t>
            </a:r>
          </a:p>
          <a:p>
            <a:pPr marL="285750" indent="-28575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is often unresponsive to anti-tussive therapy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064983-8116-4993-B1F3-DF3A2161B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8339" y="1693053"/>
            <a:ext cx="1654528" cy="796611"/>
          </a:xfrm>
          <a:prstGeom prst="rect">
            <a:avLst/>
          </a:prstGeom>
        </p:spPr>
      </p:pic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DD02C81C-FF8E-4058-9D5B-61ACB34B9DBA}"/>
              </a:ext>
            </a:extLst>
          </p:cNvPr>
          <p:cNvSpPr txBox="1">
            <a:spLocks/>
          </p:cNvSpPr>
          <p:nvPr/>
        </p:nvSpPr>
        <p:spPr>
          <a:xfrm>
            <a:off x="8246721" y="2921616"/>
            <a:ext cx="3722235" cy="3548205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i="1" dirty="0">
                <a:solidFill>
                  <a:schemeClr val="tx2"/>
                </a:solidFill>
              </a:rPr>
              <a:t>“On my worst days, coughing will wipe you out for an entire day … Physically, you're exhausted.”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i="1" dirty="0">
                <a:solidFill>
                  <a:schemeClr val="tx2"/>
                </a:solidFill>
              </a:rPr>
              <a:t>“My cough was really so deep that it felt like I broke my ribs, and my ribs became so cramped that I couldn't even twist [my body].”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i="1" dirty="0">
                <a:solidFill>
                  <a:schemeClr val="tx2"/>
                </a:solidFill>
              </a:rPr>
              <a:t>“One caregiver shared that his wife would “just be soaking wet [from sweat]” after a coughing fit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68B4B1-0E05-4B6A-85C0-6DBF2B40891F}"/>
              </a:ext>
            </a:extLst>
          </p:cNvPr>
          <p:cNvSpPr txBox="1"/>
          <p:nvPr/>
        </p:nvSpPr>
        <p:spPr>
          <a:xfrm>
            <a:off x="8098094" y="1995850"/>
            <a:ext cx="3722235" cy="40011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FDA “voice of the IPF </a:t>
            </a:r>
            <a:r>
              <a:rPr lang="en-GB" sz="2000" dirty="0">
                <a:solidFill>
                  <a:schemeClr val="bg1"/>
                </a:solidFill>
                <a:ea typeface="Calibri" panose="020F0502020204030204" pitchFamily="34" charset="0"/>
              </a:rPr>
              <a:t>patient” 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86"/>
    </mc:Choice>
    <mc:Fallback xmlns="">
      <p:transition spd="slow" advTm="8678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44605-88E2-40AD-8957-0420A57A1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69" y="380998"/>
            <a:ext cx="8274655" cy="914401"/>
          </a:xfrm>
        </p:spPr>
        <p:txBody>
          <a:bodyPr>
            <a:normAutofit fontScale="90000"/>
          </a:bodyPr>
          <a:lstStyle/>
          <a:p>
            <a:r>
              <a:rPr lang="en-GB" dirty="0"/>
              <a:t>Patients with IPF have the same cough hypersensitivity syndrome as patients with refractory and unexplained chronic cough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8BC05-A67A-45B0-9E72-0B4CF85A9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033" y="5049016"/>
            <a:ext cx="6214950" cy="1360711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dirty="0"/>
              <a:t>Significantly increased cough response to capsaicin in the guinea-pig ‘gold standard’ bleomycin lung fibrosis model</a:t>
            </a:r>
            <a:endParaRPr lang="en-GB" baseline="30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AEC8C-3DC5-4FE5-BB57-91D1A355E303}"/>
              </a:ext>
            </a:extLst>
          </p:cNvPr>
          <p:cNvSpPr/>
          <p:nvPr/>
        </p:nvSpPr>
        <p:spPr>
          <a:xfrm>
            <a:off x="10738239" y="5797538"/>
            <a:ext cx="1297818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tx2"/>
                </a:solidFill>
                <a:hlinkClick r:id="rId3"/>
              </a:rPr>
              <a:t>Guo et al., 2019</a:t>
            </a:r>
            <a:endParaRPr lang="en-GB" sz="1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1528CD-EE6F-4CD9-8CD6-CB9771BC4206}"/>
              </a:ext>
            </a:extLst>
          </p:cNvPr>
          <p:cNvSpPr/>
          <p:nvPr/>
        </p:nvSpPr>
        <p:spPr>
          <a:xfrm>
            <a:off x="10738240" y="4588906"/>
            <a:ext cx="114507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i="1" dirty="0">
                <a:solidFill>
                  <a:srgbClr val="002060"/>
                </a:solidFill>
              </a:rPr>
              <a:t>***p &lt; 0.001 vs control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0CF47D-F772-44BC-A373-25B7CE461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4391266"/>
            <a:ext cx="2131541" cy="239752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66CAE94-C340-4873-BAE2-90F6363AF252}"/>
              </a:ext>
            </a:extLst>
          </p:cNvPr>
          <p:cNvGrpSpPr/>
          <p:nvPr/>
        </p:nvGrpSpPr>
        <p:grpSpPr>
          <a:xfrm>
            <a:off x="8223141" y="1535921"/>
            <a:ext cx="3607557" cy="2734619"/>
            <a:chOff x="7803011" y="2105226"/>
            <a:chExt cx="3607557" cy="273461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52E9216-D3CA-45E5-9B63-6AEFC6DA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3011" y="2325284"/>
              <a:ext cx="3607557" cy="251456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6E99E8A-D79F-4455-AE22-39F2C5C50319}"/>
                </a:ext>
              </a:extLst>
            </p:cNvPr>
            <p:cNvSpPr/>
            <p:nvPr/>
          </p:nvSpPr>
          <p:spPr>
            <a:xfrm>
              <a:off x="8699157" y="2105226"/>
              <a:ext cx="2347765" cy="2756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1FE9CE6-C4AF-40D0-B0D3-B990B5730A39}"/>
              </a:ext>
            </a:extLst>
          </p:cNvPr>
          <p:cNvSpPr/>
          <p:nvPr/>
        </p:nvSpPr>
        <p:spPr>
          <a:xfrm>
            <a:off x="10953359" y="3257163"/>
            <a:ext cx="114507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tx2"/>
                </a:solidFill>
                <a:hlinkClick r:id="rId6"/>
              </a:rPr>
              <a:t>Hope-Gill et al., 2003</a:t>
            </a:r>
            <a:endParaRPr lang="en-GB" sz="1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041799-F017-4CD4-89B5-26B46CDE39CF}"/>
              </a:ext>
            </a:extLst>
          </p:cNvPr>
          <p:cNvCxnSpPr>
            <a:cxnSpLocks/>
          </p:cNvCxnSpPr>
          <p:nvPr/>
        </p:nvCxnSpPr>
        <p:spPr>
          <a:xfrm>
            <a:off x="7140245" y="3709180"/>
            <a:ext cx="1007874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34373CC-EBC5-4533-BE48-EFA1F5C5783C}"/>
              </a:ext>
            </a:extLst>
          </p:cNvPr>
          <p:cNvCxnSpPr>
            <a:cxnSpLocks/>
          </p:cNvCxnSpPr>
          <p:nvPr/>
        </p:nvCxnSpPr>
        <p:spPr>
          <a:xfrm>
            <a:off x="7140245" y="5739615"/>
            <a:ext cx="1007874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5B8704A2-B7C4-4A8C-A2AB-FFC29B5F2457}"/>
              </a:ext>
            </a:extLst>
          </p:cNvPr>
          <p:cNvGraphicFramePr>
            <a:graphicFrameLocks/>
          </p:cNvGraphicFramePr>
          <p:nvPr/>
        </p:nvGraphicFramePr>
        <p:xfrm>
          <a:off x="810357" y="1739026"/>
          <a:ext cx="6188525" cy="28498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45075">
                  <a:extLst>
                    <a:ext uri="{9D8B030D-6E8A-4147-A177-3AD203B41FA5}">
                      <a16:colId xmlns:a16="http://schemas.microsoft.com/office/drawing/2014/main" val="2822169625"/>
                    </a:ext>
                  </a:extLst>
                </a:gridCol>
                <a:gridCol w="1321725">
                  <a:extLst>
                    <a:ext uri="{9D8B030D-6E8A-4147-A177-3AD203B41FA5}">
                      <a16:colId xmlns:a16="http://schemas.microsoft.com/office/drawing/2014/main" val="2702649458"/>
                    </a:ext>
                  </a:extLst>
                </a:gridCol>
                <a:gridCol w="1321725">
                  <a:extLst>
                    <a:ext uri="{9D8B030D-6E8A-4147-A177-3AD203B41FA5}">
                      <a16:colId xmlns:a16="http://schemas.microsoft.com/office/drawing/2014/main" val="3076628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RUCC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IPF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Dry, non productive cough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ym typeface="Wingdings" panose="05000000000000000000" pitchFamily="2" charset="2"/>
                        </a:rPr>
                        <a:t>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ym typeface="Wingdings" panose="05000000000000000000" pitchFamily="2" charset="2"/>
                        </a:rPr>
                        <a:t>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815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Cough in response to innocuous stimuli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5CAD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B5CAD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5CAD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B5CAD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08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Feeling of the urge to cough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5CAD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B5CAD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5CAD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B5CAD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370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Increased cough response to inhaled capsaicin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5CAD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B5CAD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5CAD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B5CAD"/>
                        </a:solidFill>
                        <a:effectLst/>
                        <a:uLnTx/>
                        <a:uFillTx/>
                        <a:latin typeface="Lato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599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Enhanced cough reflex response to chest wall mechanical stimulation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5CAD"/>
                          </a:solidFill>
                          <a:effectLst/>
                          <a:uLnTx/>
                          <a:uFillTx/>
                          <a:latin typeface="Lato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B5CAD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B5CA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150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42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23"/>
    </mc:Choice>
    <mc:Fallback xmlns="">
      <p:transition spd="slow" advTm="5052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E5DC72-CAE8-4C27-9EB4-44220A5A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538" y="380998"/>
            <a:ext cx="8037657" cy="914401"/>
          </a:xfrm>
        </p:spPr>
        <p:txBody>
          <a:bodyPr>
            <a:normAutofit/>
          </a:bodyPr>
          <a:lstStyle/>
          <a:p>
            <a:r>
              <a:rPr lang="en-GB" dirty="0"/>
              <a:t>The cough burden in IPF is high and comparable to that in refractory and unexplained chronic cough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B2873EB-A7A1-401F-A5DB-F6E4D0543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318482"/>
              </p:ext>
            </p:extLst>
          </p:nvPr>
        </p:nvGraphicFramePr>
        <p:xfrm>
          <a:off x="5251489" y="1830648"/>
          <a:ext cx="6744352" cy="374251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18630">
                  <a:extLst>
                    <a:ext uri="{9D8B030D-6E8A-4147-A177-3AD203B41FA5}">
                      <a16:colId xmlns:a16="http://schemas.microsoft.com/office/drawing/2014/main" val="1693317659"/>
                    </a:ext>
                  </a:extLst>
                </a:gridCol>
                <a:gridCol w="1779112">
                  <a:extLst>
                    <a:ext uri="{9D8B030D-6E8A-4147-A177-3AD203B41FA5}">
                      <a16:colId xmlns:a16="http://schemas.microsoft.com/office/drawing/2014/main" val="1809083295"/>
                    </a:ext>
                  </a:extLst>
                </a:gridCol>
                <a:gridCol w="1348870">
                  <a:extLst>
                    <a:ext uri="{9D8B030D-6E8A-4147-A177-3AD203B41FA5}">
                      <a16:colId xmlns:a16="http://schemas.microsoft.com/office/drawing/2014/main" val="365375871"/>
                    </a:ext>
                  </a:extLst>
                </a:gridCol>
                <a:gridCol w="1203919">
                  <a:extLst>
                    <a:ext uri="{9D8B030D-6E8A-4147-A177-3AD203B41FA5}">
                      <a16:colId xmlns:a16="http://schemas.microsoft.com/office/drawing/2014/main" val="2666140975"/>
                    </a:ext>
                  </a:extLst>
                </a:gridCol>
                <a:gridCol w="1493821">
                  <a:extLst>
                    <a:ext uri="{9D8B030D-6E8A-4147-A177-3AD203B41FA5}">
                      <a16:colId xmlns:a16="http://schemas.microsoft.com/office/drawing/2014/main" val="2289094832"/>
                    </a:ext>
                  </a:extLst>
                </a:gridCol>
              </a:tblGrid>
              <a:tr h="893360">
                <a:tc>
                  <a:txBody>
                    <a:bodyPr/>
                    <a:lstStyle/>
                    <a:p>
                      <a:r>
                        <a:rPr lang="en-GB" sz="1600" dirty="0"/>
                        <a:t>Disease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Study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Cough Severity VAS (mm)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Urge to Cough VAS (mm)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Cough Frequency</a:t>
                      </a:r>
                    </a:p>
                    <a:p>
                      <a:pPr algn="ctr"/>
                      <a:r>
                        <a:rPr lang="en-GB" sz="1600" dirty="0"/>
                        <a:t>(coughs/hour)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645590"/>
                  </a:ext>
                </a:extLst>
              </a:tr>
              <a:tr h="370597">
                <a:tc rowSpan="3">
                  <a:txBody>
                    <a:bodyPr/>
                    <a:lstStyle/>
                    <a:p>
                      <a:r>
                        <a:rPr lang="en-GB" sz="1600" dirty="0"/>
                        <a:t>RUCC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Orvepitant (V-2)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13301213"/>
                  </a:ext>
                </a:extLst>
              </a:tr>
              <a:tr h="48496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Gefapixant (Phase 2b)</a:t>
                      </a:r>
                      <a:r>
                        <a:rPr lang="en-GB" sz="1600" baseline="30000" dirty="0"/>
                        <a:t>1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58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NR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24 to 29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4127"/>
                  </a:ext>
                </a:extLst>
              </a:tr>
              <a:tr h="48496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BLU-5937 (Phase 2a)</a:t>
                      </a:r>
                      <a:r>
                        <a:rPr lang="en-GB" sz="1600" baseline="30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26-32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468159"/>
                  </a:ext>
                </a:extLst>
              </a:tr>
              <a:tr h="484967">
                <a:tc rowSpan="3">
                  <a:txBody>
                    <a:bodyPr/>
                    <a:lstStyle/>
                    <a:p>
                      <a:r>
                        <a:rPr lang="en-GB" sz="1600" dirty="0"/>
                        <a:t>IPF Cough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RVT-1601 (Phase 2a)</a:t>
                      </a:r>
                      <a:r>
                        <a:rPr lang="en-GB" sz="1600" baseline="30000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51 to 55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39830590"/>
                  </a:ext>
                </a:extLst>
              </a:tr>
              <a:tr h="37059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Thalidomide</a:t>
                      </a:r>
                      <a:r>
                        <a:rPr lang="en-GB" sz="1600" baseline="30000" dirty="0"/>
                        <a:t>4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65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68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559024"/>
                  </a:ext>
                </a:extLst>
              </a:tr>
              <a:tr h="37059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Pirfenidone</a:t>
                      </a:r>
                      <a:r>
                        <a:rPr lang="en-GB" sz="1600" baseline="30000" dirty="0"/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52103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888B55-8A6E-4E70-BA50-6B71BF6680F3}"/>
              </a:ext>
            </a:extLst>
          </p:cNvPr>
          <p:cNvSpPr txBox="1"/>
          <p:nvPr/>
        </p:nvSpPr>
        <p:spPr>
          <a:xfrm>
            <a:off x="826538" y="6276947"/>
            <a:ext cx="10769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Smith et al, Lancet Resp Med 2020;8:775-785; Bellus Health, Phase 2 Topline Data Presentation July 6, 2020 ; Birring et al, Lancet Resp Med 2017;5:806-815; Horton et al, Ann Int Med 2012;157:398-406; Van Manen et al, ERJ 2017;50:1701157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2B0438-2F8F-4E72-915D-92A11BDF6505}"/>
              </a:ext>
            </a:extLst>
          </p:cNvPr>
          <p:cNvSpPr/>
          <p:nvPr/>
        </p:nvSpPr>
        <p:spPr>
          <a:xfrm>
            <a:off x="5251488" y="1827124"/>
            <a:ext cx="6744352" cy="37425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903CAD-D076-4B88-A73E-1CD3764A9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38" y="2207453"/>
            <a:ext cx="3838059" cy="35356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0A6ECF-CDA3-4665-881B-F2212AF19944}"/>
              </a:ext>
            </a:extLst>
          </p:cNvPr>
          <p:cNvSpPr txBox="1"/>
          <p:nvPr/>
        </p:nvSpPr>
        <p:spPr>
          <a:xfrm>
            <a:off x="942285" y="1551371"/>
            <a:ext cx="3953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Cough frequency in IPF is high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803620-6F2D-4A51-9416-7074DE79A742}"/>
              </a:ext>
            </a:extLst>
          </p:cNvPr>
          <p:cNvSpPr/>
          <p:nvPr/>
        </p:nvSpPr>
        <p:spPr>
          <a:xfrm>
            <a:off x="2963119" y="2485353"/>
            <a:ext cx="1597306" cy="282127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4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13"/>
    </mc:Choice>
    <mc:Fallback xmlns="">
      <p:transition spd="slow" advTm="5711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24B71A-58AF-429A-81F3-152FB9ECE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301" y="1608275"/>
            <a:ext cx="4167879" cy="37472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47807B-31EE-4353-9F0B-43803DCE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39" y="221247"/>
            <a:ext cx="8355438" cy="914401"/>
          </a:xfrm>
        </p:spPr>
        <p:txBody>
          <a:bodyPr/>
          <a:lstStyle/>
          <a:p>
            <a:r>
              <a:rPr lang="en-GB" dirty="0"/>
              <a:t>Evidence that Substance P / NK</a:t>
            </a:r>
            <a:r>
              <a:rPr lang="en-GB" baseline="-25000" dirty="0"/>
              <a:t>1</a:t>
            </a:r>
            <a:r>
              <a:rPr lang="en-GB" dirty="0"/>
              <a:t>Rs also play a key role in lung pathophysiology in IPF cough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9588B74-35F7-4E7D-953A-F973C50D2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1" y="1828800"/>
            <a:ext cx="5431827" cy="4480559"/>
          </a:xfrm>
        </p:spPr>
        <p:txBody>
          <a:bodyPr>
            <a:normAutofit/>
          </a:bodyPr>
          <a:lstStyle/>
          <a:p>
            <a:r>
              <a:rPr lang="en-GB" sz="2200" dirty="0">
                <a:solidFill>
                  <a:schemeClr val="tx2"/>
                </a:solidFill>
              </a:rPr>
              <a:t>IPF patient lungs have raised levels of polymorphonuclear cells and mast cells producing sensory nerve activating inflammatory mediators such as SP</a:t>
            </a:r>
            <a:r>
              <a:rPr lang="en-GB" sz="2200" baseline="30000" dirty="0">
                <a:solidFill>
                  <a:schemeClr val="tx2"/>
                </a:solidFill>
                <a:hlinkClick r:id="rId4"/>
              </a:rPr>
              <a:t>1</a:t>
            </a:r>
            <a:r>
              <a:rPr lang="en-GB" sz="2200" baseline="30000" dirty="0">
                <a:solidFill>
                  <a:schemeClr val="tx2"/>
                </a:solidFill>
              </a:rPr>
              <a:t>,</a:t>
            </a:r>
            <a:r>
              <a:rPr lang="en-GB" sz="2200" baseline="30000" dirty="0">
                <a:solidFill>
                  <a:schemeClr val="tx2"/>
                </a:solidFill>
                <a:hlinkClick r:id="rId5"/>
              </a:rPr>
              <a:t>2</a:t>
            </a:r>
            <a:endParaRPr lang="en-GB" sz="2200" dirty="0">
              <a:solidFill>
                <a:schemeClr val="tx2"/>
              </a:solidFill>
            </a:endParaRPr>
          </a:p>
          <a:p>
            <a:r>
              <a:rPr lang="en-GB" sz="2200" dirty="0">
                <a:solidFill>
                  <a:schemeClr val="tx2"/>
                </a:solidFill>
              </a:rPr>
              <a:t>SP levels in BAL fluid are increased in IPF compared to healthy controls (p&lt;0.01)</a:t>
            </a:r>
            <a:r>
              <a:rPr lang="en-GB" sz="2200" baseline="30000" dirty="0">
                <a:solidFill>
                  <a:schemeClr val="tx2"/>
                </a:solidFill>
                <a:hlinkClick r:id="rId6"/>
              </a:rPr>
              <a:t>3</a:t>
            </a:r>
            <a:endParaRPr lang="en-GB" sz="2200" baseline="30000" dirty="0">
              <a:solidFill>
                <a:schemeClr val="tx2"/>
              </a:solidFill>
            </a:endParaRPr>
          </a:p>
          <a:p>
            <a:r>
              <a:rPr lang="en-GB" sz="2200" dirty="0"/>
              <a:t>A c</a:t>
            </a:r>
            <a:r>
              <a:rPr lang="en-GB" sz="2200" dirty="0">
                <a:solidFill>
                  <a:schemeClr val="tx2"/>
                </a:solidFill>
              </a:rPr>
              <a:t>ough response was triggered by inhaled SP in 7/10 IPF cough patients, but not healthy controls (p&lt;0.002); effect blocked by steroid therapy (p&lt;0.03)</a:t>
            </a:r>
            <a:r>
              <a:rPr lang="en-GB" sz="2200" baseline="30000" dirty="0">
                <a:solidFill>
                  <a:schemeClr val="tx2"/>
                </a:solidFill>
                <a:hlinkClick r:id="rId7"/>
              </a:rPr>
              <a:t> 4</a:t>
            </a:r>
            <a:endParaRPr lang="en-GB" sz="2200" baseline="300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F303B-F6B0-494C-82D5-058027CFB5FB}"/>
              </a:ext>
            </a:extLst>
          </p:cNvPr>
          <p:cNvSpPr txBox="1"/>
          <p:nvPr/>
        </p:nvSpPr>
        <p:spPr>
          <a:xfrm>
            <a:off x="7957996" y="5355543"/>
            <a:ext cx="39777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Fig 3. Steroid therapy (for 4-weeks) caused abrogation of the direct cough response to inhaled SP (</a:t>
            </a:r>
            <a:r>
              <a:rPr lang="en-GB" sz="1400" i="1" dirty="0">
                <a:solidFill>
                  <a:schemeClr val="bg2">
                    <a:lumMod val="25000"/>
                  </a:schemeClr>
                </a:solidFill>
              </a:rPr>
              <a:t>B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; p  0.03).( </a:t>
            </a:r>
            <a:r>
              <a:rPr lang="en-GB" sz="1400" i="1" dirty="0">
                <a:solidFill>
                  <a:schemeClr val="bg2">
                    <a:lumMod val="25000"/>
                  </a:schemeClr>
                </a:solidFill>
              </a:rPr>
              <a:t>B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</a:rPr>
              <a:t>) represents a cumulative cough score produced in response to five sequential inhalations of 1.0 M SP solution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5B59E1-B328-4B38-8D63-2F2F2956FA17}"/>
              </a:ext>
            </a:extLst>
          </p:cNvPr>
          <p:cNvSpPr/>
          <p:nvPr/>
        </p:nvSpPr>
        <p:spPr>
          <a:xfrm>
            <a:off x="10633578" y="2844225"/>
            <a:ext cx="130217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hlinkClick r:id="rId7"/>
              </a:rPr>
              <a:t>Hope-Gill et al., 2003</a:t>
            </a:r>
            <a:endParaRPr lang="en-GB" sz="16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7D51D1-0123-4F58-9597-4A8129BC2600}"/>
              </a:ext>
            </a:extLst>
          </p:cNvPr>
          <p:cNvCxnSpPr>
            <a:cxnSpLocks/>
          </p:cNvCxnSpPr>
          <p:nvPr/>
        </p:nvCxnSpPr>
        <p:spPr>
          <a:xfrm>
            <a:off x="6473228" y="4870483"/>
            <a:ext cx="1007874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2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56"/>
    </mc:Choice>
    <mc:Fallback xmlns="">
      <p:transition spd="slow" advTm="4755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091E5B-027D-465A-9AD3-3CF3984D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31" y="357793"/>
            <a:ext cx="8514628" cy="914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Reducing cough in IPF thereby decreasing the repeated mechanical injury to the lung could slow disease progression?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0F88-5966-4034-82BF-1AB384651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22" y="1574800"/>
            <a:ext cx="6898080" cy="502629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Mechanical stretch is known to be associated with activation of key fibrotic mediators</a:t>
            </a:r>
            <a:r>
              <a:rPr lang="en-GB" baseline="30000" dirty="0">
                <a:hlinkClick r:id="rId2"/>
              </a:rPr>
              <a:t>1</a:t>
            </a:r>
            <a:endParaRPr lang="en-GB" baseline="30000" dirty="0"/>
          </a:p>
          <a:p>
            <a:pPr>
              <a:lnSpc>
                <a:spcPct val="120000"/>
              </a:lnSpc>
            </a:pPr>
            <a:r>
              <a:rPr lang="en-GB" dirty="0"/>
              <a:t>Fibrotic lung strips from rats and IPF patients responded to tensile force by releasing TGF-</a:t>
            </a:r>
            <a:r>
              <a:rPr lang="en-GB" dirty="0">
                <a:latin typeface="Symbol" panose="05050102010706020507" pitchFamily="18" charset="2"/>
              </a:rPr>
              <a:t>b</a:t>
            </a:r>
            <a:r>
              <a:rPr lang="en-GB" dirty="0"/>
              <a:t>1</a:t>
            </a:r>
            <a:r>
              <a:rPr lang="en-GB" baseline="30000" dirty="0">
                <a:hlinkClick r:id="rId3"/>
              </a:rPr>
              <a:t>3</a:t>
            </a:r>
            <a:r>
              <a:rPr lang="en-GB" dirty="0"/>
              <a:t>; and activating mast cells</a:t>
            </a:r>
            <a:r>
              <a:rPr lang="en-GB" baseline="30000" dirty="0">
                <a:hlinkClick r:id="rId4"/>
              </a:rPr>
              <a:t>4</a:t>
            </a:r>
            <a:endParaRPr lang="en-GB" baseline="30000" dirty="0"/>
          </a:p>
          <a:p>
            <a:pPr>
              <a:lnSpc>
                <a:spcPct val="120000"/>
              </a:lnSpc>
            </a:pPr>
            <a:r>
              <a:rPr lang="en-GB" dirty="0"/>
              <a:t>In a rat study, high airway pressure increased lung SP levels, and the proinflammatory and profibrotic mediators IL-1</a:t>
            </a:r>
            <a:r>
              <a:rPr lang="en-GB" i="1" dirty="0"/>
              <a:t>β </a:t>
            </a:r>
            <a:r>
              <a:rPr lang="en-GB" dirty="0"/>
              <a:t>and IL-6; these effects were markedly reduced by bivagotomy and NK</a:t>
            </a:r>
            <a:r>
              <a:rPr lang="en-GB" baseline="-25000" dirty="0"/>
              <a:t>1</a:t>
            </a:r>
            <a:r>
              <a:rPr lang="en-GB" dirty="0"/>
              <a:t>R blockade</a:t>
            </a:r>
            <a:r>
              <a:rPr lang="en-GB" baseline="30000" dirty="0">
                <a:hlinkClick r:id="rId5"/>
              </a:rPr>
              <a:t>5</a:t>
            </a:r>
            <a:endParaRPr lang="en-GB" baseline="30000" dirty="0"/>
          </a:p>
          <a:p>
            <a:pPr>
              <a:lnSpc>
                <a:spcPct val="120000"/>
              </a:lnSpc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005BD8-DC35-4965-A118-C0B98F1A20C4}"/>
              </a:ext>
            </a:extLst>
          </p:cNvPr>
          <p:cNvSpPr/>
          <p:nvPr/>
        </p:nvSpPr>
        <p:spPr>
          <a:xfrm>
            <a:off x="8098428" y="1467632"/>
            <a:ext cx="35679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TGF-1</a:t>
            </a:r>
            <a:r>
              <a:rPr lang="en-GB" sz="1100" dirty="0">
                <a:solidFill>
                  <a:schemeClr val="tx2"/>
                </a:solidFill>
                <a:latin typeface="Symbol" panose="05050102010706020507" pitchFamily="18" charset="2"/>
              </a:rPr>
              <a:t>b</a:t>
            </a:r>
            <a:r>
              <a:rPr lang="en-GB" sz="1100" dirty="0">
                <a:solidFill>
                  <a:schemeClr val="tx2"/>
                </a:solidFill>
              </a:rPr>
              <a:t> activation in human non-fibrotic control lung tissue biopsies versus IPF lung tissue before and after application of the mechanical force *p&lt;0.05</a:t>
            </a:r>
          </a:p>
          <a:p>
            <a:r>
              <a:rPr lang="en-GB" sz="11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Froese et al., 2016</a:t>
            </a:r>
            <a:endParaRPr lang="en-GB" sz="1100" baseline="30000" dirty="0">
              <a:solidFill>
                <a:srgbClr val="00B0F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7DAEBB-744C-4121-8D5A-62ED37DAFA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3677" y="2173688"/>
            <a:ext cx="2523081" cy="21529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D2C127-5B03-4139-B2B2-D22F49A69336}"/>
              </a:ext>
            </a:extLst>
          </p:cNvPr>
          <p:cNvSpPr txBox="1"/>
          <p:nvPr/>
        </p:nvSpPr>
        <p:spPr>
          <a:xfrm>
            <a:off x="9882401" y="4450654"/>
            <a:ext cx="143981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dirty="0">
                <a:hlinkClick r:id="rId5"/>
              </a:rPr>
              <a:t>Brégeon et al., 2010</a:t>
            </a:r>
            <a:endParaRPr lang="en-GB" sz="1100" baseline="30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393C72-FC7D-4DD3-86CF-89CEFC6E13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7348" y="4721561"/>
            <a:ext cx="2903735" cy="20406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821BCC-31F3-4C47-B842-98F2401B9DE9}"/>
              </a:ext>
            </a:extLst>
          </p:cNvPr>
          <p:cNvSpPr txBox="1"/>
          <p:nvPr/>
        </p:nvSpPr>
        <p:spPr>
          <a:xfrm>
            <a:off x="11181083" y="4845598"/>
            <a:ext cx="97058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tx2"/>
                </a:solidFill>
              </a:rPr>
              <a:t>Key:</a:t>
            </a:r>
          </a:p>
          <a:p>
            <a:r>
              <a:rPr lang="en-GB" sz="1050" dirty="0">
                <a:solidFill>
                  <a:schemeClr val="tx2"/>
                </a:solidFill>
              </a:rPr>
              <a:t>HV40 or 25 are cmH2O high airway pressure</a:t>
            </a:r>
          </a:p>
          <a:p>
            <a:r>
              <a:rPr lang="en-GB" sz="1050" dirty="0">
                <a:solidFill>
                  <a:schemeClr val="tx2"/>
                </a:solidFill>
              </a:rPr>
              <a:t>SPB – SP blockade by NK</a:t>
            </a:r>
            <a:r>
              <a:rPr lang="en-GB" sz="1050" baseline="-25000" dirty="0">
                <a:solidFill>
                  <a:schemeClr val="tx2"/>
                </a:solidFill>
              </a:rPr>
              <a:t>1</a:t>
            </a:r>
            <a:r>
              <a:rPr lang="en-GB" sz="1050" dirty="0">
                <a:solidFill>
                  <a:schemeClr val="tx2"/>
                </a:solidFill>
              </a:rPr>
              <a:t> antagonist</a:t>
            </a:r>
          </a:p>
        </p:txBody>
      </p:sp>
    </p:spTree>
    <p:extLst>
      <p:ext uri="{BB962C8B-B14F-4D97-AF65-F5344CB8AC3E}">
        <p14:creationId xmlns:p14="http://schemas.microsoft.com/office/powerpoint/2010/main" val="391535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7"/>
    </mc:Choice>
    <mc:Fallback xmlns="">
      <p:transition spd="slow" advTm="2246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2" y="224144"/>
            <a:ext cx="8628847" cy="1171521"/>
          </a:xfrm>
        </p:spPr>
        <p:txBody>
          <a:bodyPr>
            <a:normAutofit fontScale="90000"/>
          </a:bodyPr>
          <a:lstStyle/>
          <a:p>
            <a:r>
              <a:rPr lang="en-GB" dirty="0"/>
              <a:t>Series C objective is to </a:t>
            </a:r>
            <a:r>
              <a:rPr lang="en-GB" sz="2400" dirty="0"/>
              <a:t>confirm that orvepitant is an effective treatment for debilitating chronic cough associated with the orphan condition idiopathic pulmonary fibrosis. </a:t>
            </a:r>
            <a:br>
              <a:rPr lang="en-GB" sz="2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495" y="1620456"/>
            <a:ext cx="7001061" cy="436937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dirty="0">
                <a:effectLst/>
              </a:rPr>
              <a:t>Proceeds will fund a phase 3 ready package of pre-clinical and clinical studies designed to show efficacy in IPF cough and disease modification potential.</a:t>
            </a:r>
          </a:p>
          <a:p>
            <a:pPr marL="0" indent="0">
              <a:buNone/>
            </a:pPr>
            <a:r>
              <a:rPr lang="en-GB" sz="2200" dirty="0">
                <a:effectLst/>
              </a:rPr>
              <a:t>Key deliverables: </a:t>
            </a:r>
            <a:endParaRPr lang="en-US" sz="2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A phase 2 study in IPF cough</a:t>
            </a:r>
          </a:p>
          <a:p>
            <a:pPr lvl="1">
              <a:spcBef>
                <a:spcPts val="600"/>
              </a:spcBef>
            </a:pPr>
            <a:r>
              <a:rPr lang="en-GB" sz="2200" dirty="0"/>
              <a:t>A pre-clinical package that demonstrates upside disease modification potential</a:t>
            </a:r>
          </a:p>
          <a:p>
            <a:pPr lvl="1">
              <a:spcBef>
                <a:spcPts val="600"/>
              </a:spcBef>
            </a:pPr>
            <a:r>
              <a:rPr lang="en-GB" sz="2200" dirty="0"/>
              <a:t>Orphan drug designation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FDA End of Phase 2 meeting</a:t>
            </a:r>
          </a:p>
          <a:p>
            <a:pPr lvl="1"/>
            <a:r>
              <a:rPr lang="en-US" sz="2200" dirty="0"/>
              <a:t>Phase 3 enabling work</a:t>
            </a:r>
          </a:p>
        </p:txBody>
      </p:sp>
      <p:pic>
        <p:nvPicPr>
          <p:cNvPr id="5" name="Picture 77">
            <a:extLst>
              <a:ext uri="{FF2B5EF4-FFF2-40B4-BE49-F238E27FC236}">
                <a16:creationId xmlns:a16="http://schemas.microsoft.com/office/drawing/2014/main" id="{67F2039D-FD7E-45B3-81D6-121C1F1AF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754" y="2935101"/>
            <a:ext cx="3043475" cy="9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1">
            <a:extLst>
              <a:ext uri="{FF2B5EF4-FFF2-40B4-BE49-F238E27FC236}">
                <a16:creationId xmlns:a16="http://schemas.microsoft.com/office/drawing/2014/main" id="{B217DA1D-6A1D-4ADD-B6A7-B2C95A780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373" y="1620456"/>
            <a:ext cx="2890188" cy="82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960F5867-D579-4F5B-88FA-89F2B28D2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164" y="5101192"/>
            <a:ext cx="3310859" cy="76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mage result for forbion 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095" r="1464" b="7696"/>
          <a:stretch/>
        </p:blipFill>
        <p:spPr bwMode="auto">
          <a:xfrm>
            <a:off x="7951557" y="3910765"/>
            <a:ext cx="3066977" cy="120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66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79"/>
    </mc:Choice>
    <mc:Fallback xmlns="">
      <p:transition spd="slow" advTm="6237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30690-96BF-45F8-999B-EDB555BF51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8336" y="3074896"/>
            <a:ext cx="8965230" cy="146050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sz="3600" dirty="0"/>
              <a:t>Orvepitant first in category, once daily, novel treatment for Idiopathic Pulmonary Fibrosis  Chronic Cough</a:t>
            </a:r>
            <a:endParaRPr lang="en-GB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6E2046-36E4-4DA2-B73E-3064FCD88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336" y="4846260"/>
            <a:ext cx="8847664" cy="778405"/>
          </a:xfrm>
        </p:spPr>
        <p:txBody>
          <a:bodyPr/>
          <a:lstStyle/>
          <a:p>
            <a:r>
              <a:rPr lang="en-GB" dirty="0"/>
              <a:t>January 2021</a:t>
            </a:r>
          </a:p>
        </p:txBody>
      </p:sp>
    </p:spTree>
    <p:extLst>
      <p:ext uri="{BB962C8B-B14F-4D97-AF65-F5344CB8AC3E}">
        <p14:creationId xmlns:p14="http://schemas.microsoft.com/office/powerpoint/2010/main" val="62144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438641-29BD-426F-99F0-B77749D2F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538" y="381000"/>
            <a:ext cx="8416042" cy="914400"/>
          </a:xfrm>
        </p:spPr>
        <p:txBody>
          <a:bodyPr>
            <a:normAutofit/>
          </a:bodyPr>
          <a:lstStyle/>
          <a:p>
            <a:r>
              <a:rPr lang="en-GB" sz="2000" dirty="0"/>
              <a:t>Summary - orvepitant first in class/category, novel treatment for debilitating chronic cough associated with the terminal orphan condition idiopathic pulmonary fibrosis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4095D50-5640-48CF-A2F1-02DFFF24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748" y="5232135"/>
            <a:ext cx="6659874" cy="1419886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The NeRRe management team recently sold KaNDy Therapeutics to Bayer in a deal valued &gt;$1b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Collectively &gt; 100 years Pharma experience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Experts in Chronic Cough development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18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B1C2D84-A3F8-451D-B769-7C149CDC703B}"/>
              </a:ext>
            </a:extLst>
          </p:cNvPr>
          <p:cNvSpPr/>
          <p:nvPr/>
        </p:nvSpPr>
        <p:spPr>
          <a:xfrm>
            <a:off x="1061195" y="5356638"/>
            <a:ext cx="3534937" cy="1170880"/>
          </a:xfrm>
          <a:prstGeom prst="round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Team with proven track record to optimise an asset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6B1DC2-9A80-4FB5-BC8F-4283A709D7EF}"/>
              </a:ext>
            </a:extLst>
          </p:cNvPr>
          <p:cNvSpPr/>
          <p:nvPr/>
        </p:nvSpPr>
        <p:spPr>
          <a:xfrm>
            <a:off x="974537" y="1802754"/>
            <a:ext cx="3534937" cy="1170880"/>
          </a:xfrm>
          <a:prstGeom prst="round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Orvepitant proven benefit to reduce chronic cough burden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3426B17-2B13-4A65-AA12-84E6E3744F0A}"/>
              </a:ext>
            </a:extLst>
          </p:cNvPr>
          <p:cNvSpPr txBox="1">
            <a:spLocks/>
          </p:cNvSpPr>
          <p:nvPr/>
        </p:nvSpPr>
        <p:spPr>
          <a:xfrm>
            <a:off x="5191412" y="1555123"/>
            <a:ext cx="6660947" cy="166614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Substance P/ Neurokinin-1 receptor is a highly validated cough target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Orvepitant has the ideal neurokinin-1 receptor antagonist profile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Orvepitant demonstrated clinically relevant and statistically significant improvements in cough burden in a Ph2b chronic cough study and has a good safety and tolerability profile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0F59C5E-06B5-48E7-A3CF-26412C05DA27}"/>
              </a:ext>
            </a:extLst>
          </p:cNvPr>
          <p:cNvSpPr/>
          <p:nvPr/>
        </p:nvSpPr>
        <p:spPr>
          <a:xfrm>
            <a:off x="1023108" y="3601107"/>
            <a:ext cx="3534937" cy="1208608"/>
          </a:xfrm>
          <a:prstGeom prst="round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IPF a terminal orphan condition and cough has a high unmet need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C407D926-BA6F-47F3-91DD-1B1326F7783C}"/>
              </a:ext>
            </a:extLst>
          </p:cNvPr>
          <p:cNvSpPr txBox="1">
            <a:spLocks/>
          </p:cNvSpPr>
          <p:nvPr/>
        </p:nvSpPr>
        <p:spPr>
          <a:xfrm>
            <a:off x="5201676" y="3268795"/>
            <a:ext cx="6660946" cy="191580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Severe coughing “one of the most burdensome aspects” of this terminal orphan disease” (FDA)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IPF chronic cough is the same hypersensitivity mechanism as refractory/unexplained chronic cough (RUCC); and therefore orvepitant expected to be an effective treatment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Substance P is implicated in the pathology of IPF cough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17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2623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06"/>
    </mc:Choice>
    <mc:Fallback xmlns="">
      <p:transition spd="slow" advTm="7580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ED285B-F1DF-4EEF-AF7D-ABC487E97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65" y="1859567"/>
            <a:ext cx="6959958" cy="39642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CD1F3B-696B-4981-92ED-09453ECE3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723" y="1859567"/>
            <a:ext cx="4492326" cy="447402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13A4124-88A0-4B0B-8933-BF768DC5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46" y="381000"/>
            <a:ext cx="8305479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Proven management team &amp; committed Board and Investor syndicate</a:t>
            </a:r>
          </a:p>
        </p:txBody>
      </p:sp>
    </p:spTree>
    <p:extLst>
      <p:ext uri="{BB962C8B-B14F-4D97-AF65-F5344CB8AC3E}">
        <p14:creationId xmlns:p14="http://schemas.microsoft.com/office/powerpoint/2010/main" val="240111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82"/>
    </mc:Choice>
    <mc:Fallback xmlns="">
      <p:transition spd="slow" advTm="3898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527FE-6C2F-46EE-9785-A50CCBB51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42" y="284637"/>
            <a:ext cx="8651516" cy="914401"/>
          </a:xfrm>
        </p:spPr>
        <p:txBody>
          <a:bodyPr>
            <a:noAutofit/>
          </a:bodyPr>
          <a:lstStyle/>
          <a:p>
            <a:r>
              <a:rPr lang="en-GB" dirty="0"/>
              <a:t>Substance P (SP) is an important cough mediator and NK</a:t>
            </a:r>
            <a:r>
              <a:rPr lang="en-GB" baseline="-25000" dirty="0"/>
              <a:t>1</a:t>
            </a:r>
            <a:r>
              <a:rPr lang="en-GB" dirty="0"/>
              <a:t>R a key therapeutic target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B37A3D-3E8C-4148-9170-D38E250D6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2695177"/>
            <a:ext cx="5723791" cy="270468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D4054E2-4D77-407F-9A71-8E52DE450F15}"/>
              </a:ext>
            </a:extLst>
          </p:cNvPr>
          <p:cNvGrpSpPr/>
          <p:nvPr/>
        </p:nvGrpSpPr>
        <p:grpSpPr>
          <a:xfrm>
            <a:off x="3468125" y="2046974"/>
            <a:ext cx="2876419" cy="523220"/>
            <a:chOff x="6096000" y="5869861"/>
            <a:chExt cx="3915499" cy="53716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EE38733-0414-4F26-8897-F7EA37AB7911}"/>
                </a:ext>
              </a:extLst>
            </p:cNvPr>
            <p:cNvSpPr/>
            <p:nvPr/>
          </p:nvSpPr>
          <p:spPr>
            <a:xfrm>
              <a:off x="6096000" y="5932851"/>
              <a:ext cx="509665" cy="3972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5CAD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EA9772-9747-4FE7-87AF-E42AF18FF6B4}"/>
                </a:ext>
              </a:extLst>
            </p:cNvPr>
            <p:cNvSpPr txBox="1"/>
            <p:nvPr/>
          </p:nvSpPr>
          <p:spPr>
            <a:xfrm>
              <a:off x="6676418" y="5869861"/>
              <a:ext cx="3335081" cy="537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NK1 </a:t>
              </a:r>
              <a:r>
                <a:rPr lang="en-GB" sz="1400" dirty="0">
                  <a:solidFill>
                    <a:srgbClr val="E7E6E6">
                      <a:lumMod val="10000"/>
                    </a:srgbClr>
                  </a:solidFill>
                </a:rPr>
                <a:t>antagonist centrally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administered into brainstem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4B955ED-A988-4587-9C6D-D8709DA7B2C3}"/>
              </a:ext>
            </a:extLst>
          </p:cNvPr>
          <p:cNvSpPr/>
          <p:nvPr/>
        </p:nvSpPr>
        <p:spPr>
          <a:xfrm>
            <a:off x="407642" y="2387400"/>
            <a:ext cx="25683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Modified </a:t>
            </a:r>
            <a:r>
              <a:rPr lang="en-GB" sz="14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 </a:t>
            </a:r>
            <a:r>
              <a:rPr lang="en-GB" sz="1400" dirty="0">
                <a:solidFill>
                  <a:srgbClr val="009FE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Canning (2009)</a:t>
            </a:r>
            <a:endParaRPr lang="en-GB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5EF1C-4103-440C-86F3-993A29FFE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0083" y="2695177"/>
            <a:ext cx="5088610" cy="3085559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GB" sz="2000" dirty="0"/>
              <a:t>Cough reflex is sensitised by various chemical/ mechanical stimuli including by direct SP injection into the brainstem</a:t>
            </a:r>
            <a:r>
              <a:rPr lang="en-GB" sz="2000" baseline="30000" dirty="0">
                <a:hlinkClick r:id="rId4"/>
              </a:rPr>
              <a:t>1</a:t>
            </a:r>
            <a:r>
              <a:rPr lang="en-GB" sz="2000" baseline="30000" dirty="0"/>
              <a:t>,</a:t>
            </a:r>
            <a:r>
              <a:rPr lang="en-GB" sz="2000" baseline="30000" dirty="0">
                <a:hlinkClick r:id="rId5"/>
              </a:rPr>
              <a:t>2</a:t>
            </a:r>
            <a:r>
              <a:rPr lang="en-GB" sz="2000" baseline="30000" dirty="0"/>
              <a:t>,</a:t>
            </a:r>
            <a:r>
              <a:rPr lang="en-GB" sz="2000" baseline="30000" dirty="0">
                <a:hlinkClick r:id="rId6"/>
              </a:rPr>
              <a:t>3</a:t>
            </a:r>
            <a:r>
              <a:rPr lang="en-GB" sz="2000" dirty="0"/>
              <a:t> 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Blocking brainstem NK1Rs attenuates this sensitisation</a:t>
            </a:r>
            <a:r>
              <a:rPr lang="en-GB" sz="2000" baseline="30000" dirty="0">
                <a:hlinkClick r:id="rId4"/>
              </a:rPr>
              <a:t>1</a:t>
            </a:r>
            <a:r>
              <a:rPr lang="en-GB" sz="2000" baseline="30000" dirty="0"/>
              <a:t>,</a:t>
            </a:r>
            <a:r>
              <a:rPr lang="en-GB" sz="2000" baseline="30000" dirty="0">
                <a:hlinkClick r:id="rId7"/>
              </a:rPr>
              <a:t>4</a:t>
            </a:r>
            <a:r>
              <a:rPr lang="en-GB" sz="2000" baseline="30000" dirty="0"/>
              <a:t>,</a:t>
            </a:r>
            <a:r>
              <a:rPr lang="en-GB" sz="2000" baseline="30000" dirty="0">
                <a:hlinkClick r:id="rId8"/>
              </a:rPr>
              <a:t>5</a:t>
            </a:r>
            <a:endParaRPr lang="en-GB" sz="2000" baseline="30000" dirty="0"/>
          </a:p>
          <a:p>
            <a:r>
              <a:rPr lang="en-GB" sz="2000" dirty="0"/>
              <a:t>Hence targeting the brainstem ‘Cough Centre’ with a centrally active NK</a:t>
            </a:r>
            <a:r>
              <a:rPr lang="en-GB" sz="2000" baseline="-25000" dirty="0"/>
              <a:t>1</a:t>
            </a:r>
            <a:r>
              <a:rPr lang="en-GB" sz="2000" dirty="0"/>
              <a:t>R antagonist would be expected to reduce cough hypersensitivity </a:t>
            </a:r>
          </a:p>
          <a:p>
            <a:endParaRPr lang="en-GB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2F8011-9C75-411B-811F-333B9CB4ECA9}"/>
              </a:ext>
            </a:extLst>
          </p:cNvPr>
          <p:cNvSpPr txBox="1"/>
          <p:nvPr/>
        </p:nvSpPr>
        <p:spPr>
          <a:xfrm>
            <a:off x="503203" y="5399858"/>
            <a:ext cx="5929843" cy="338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Reduction in evoked cough in five different animal species</a:t>
            </a:r>
          </a:p>
        </p:txBody>
      </p:sp>
    </p:spTree>
    <p:extLst>
      <p:ext uri="{BB962C8B-B14F-4D97-AF65-F5344CB8AC3E}">
        <p14:creationId xmlns:p14="http://schemas.microsoft.com/office/powerpoint/2010/main" val="382260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95"/>
    </mc:Choice>
    <mc:Fallback xmlns="">
      <p:transition spd="slow" advTm="4919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C2F16-4DAB-4EB6-BB12-1637F44F7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62" y="232708"/>
            <a:ext cx="8332340" cy="91440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/>
              <a:t>NK</a:t>
            </a:r>
            <a:r>
              <a:rPr lang="en-GB" baseline="-25000" dirty="0"/>
              <a:t>1</a:t>
            </a:r>
            <a:r>
              <a:rPr lang="en-GB" dirty="0"/>
              <a:t>Rs are expressed in the brain regions associated with the sensation of ‘Urge to Cough’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4185510-4B19-485D-81A0-3F46A0CFA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277" y="5048845"/>
            <a:ext cx="4520590" cy="1594683"/>
          </a:xfrm>
          <a:ln>
            <a:solidFill>
              <a:schemeClr val="tx2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Primary airway afferents synapse in the brainstem ‘Cough Centre’ can stimulate second-order neurons projecting to higher brain regions to evoke the sensation of an ‘Urge to Cough’</a:t>
            </a:r>
            <a:r>
              <a:rPr lang="en-GB" baseline="30000" dirty="0">
                <a:hlinkClick r:id="rId3"/>
              </a:rPr>
              <a:t> 2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0D7C88-A650-4148-8D86-4907C338C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824105" y="1731687"/>
            <a:ext cx="2445954" cy="28813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04FF83-6C8C-4CA6-8950-E06B867D361C}"/>
              </a:ext>
            </a:extLst>
          </p:cNvPr>
          <p:cNvSpPr txBox="1"/>
          <p:nvPr/>
        </p:nvSpPr>
        <p:spPr>
          <a:xfrm>
            <a:off x="8452101" y="2016614"/>
            <a:ext cx="2723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tx2"/>
                </a:solidFill>
              </a:rPr>
              <a:t>PET scans of brain NK</a:t>
            </a:r>
            <a:r>
              <a:rPr lang="en-GB" sz="1500" baseline="-25000" dirty="0">
                <a:solidFill>
                  <a:schemeClr val="tx2"/>
                </a:solidFill>
              </a:rPr>
              <a:t>1</a:t>
            </a:r>
            <a:r>
              <a:rPr lang="en-GB" sz="1500" dirty="0">
                <a:solidFill>
                  <a:schemeClr val="tx2"/>
                </a:solidFill>
              </a:rPr>
              <a:t> receptors, overlaid on MRIs before (top) and after (bottom) blockade with NK1R antagonist aprepitant</a:t>
            </a:r>
            <a:r>
              <a:rPr lang="en-GB" sz="1500" baseline="30000" dirty="0">
                <a:solidFill>
                  <a:schemeClr val="tx2"/>
                </a:solidFill>
                <a:hlinkClick r:id="rId5"/>
              </a:rPr>
              <a:t>1</a:t>
            </a:r>
            <a:endParaRPr lang="en-GB" sz="1500" baseline="30000" dirty="0">
              <a:solidFill>
                <a:schemeClr val="tx2"/>
              </a:solidFill>
            </a:endParaRPr>
          </a:p>
          <a:p>
            <a:endParaRPr lang="en-GB" sz="1500" dirty="0">
              <a:solidFill>
                <a:schemeClr val="tx2"/>
              </a:solidFill>
            </a:endParaRPr>
          </a:p>
          <a:p>
            <a:r>
              <a:rPr lang="en-GB" sz="1500" dirty="0">
                <a:solidFill>
                  <a:schemeClr val="tx2"/>
                </a:solidFill>
              </a:rPr>
              <a:t>Blue indicates low tracer binding, yellow and orange indicate high tracer binding</a:t>
            </a:r>
            <a:endParaRPr lang="en-GB" sz="1500" i="1" baseline="30000" dirty="0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27CE0A-7D65-4B7F-AC8D-F2488DA86D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277" y="1736593"/>
            <a:ext cx="3828148" cy="28764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F83FC1-E795-41AD-8907-5099A62D24D1}"/>
              </a:ext>
            </a:extLst>
          </p:cNvPr>
          <p:cNvSpPr txBox="1"/>
          <p:nvPr/>
        </p:nvSpPr>
        <p:spPr>
          <a:xfrm flipH="1">
            <a:off x="1121960" y="4613031"/>
            <a:ext cx="3045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ysClr val="windowText" lastClr="000000"/>
                </a:solidFill>
                <a:hlinkClick r:id="rId3"/>
              </a:rPr>
              <a:t>Mazzone &amp; McGarvey (2020)</a:t>
            </a:r>
            <a:endParaRPr lang="en-GB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8F76E9-5812-49FA-B094-EE9DC426E36B}"/>
              </a:ext>
            </a:extLst>
          </p:cNvPr>
          <p:cNvSpPr txBox="1"/>
          <p:nvPr/>
        </p:nvSpPr>
        <p:spPr>
          <a:xfrm>
            <a:off x="5824105" y="5048845"/>
            <a:ext cx="4367859" cy="132343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Human PET studies show expression of NK</a:t>
            </a:r>
            <a:r>
              <a:rPr lang="en-GB" sz="2000" baseline="-25000" dirty="0">
                <a:solidFill>
                  <a:schemeClr val="tx2"/>
                </a:solidFill>
              </a:rPr>
              <a:t>1</a:t>
            </a:r>
            <a:r>
              <a:rPr lang="en-GB" sz="2000" dirty="0">
                <a:solidFill>
                  <a:schemeClr val="tx2"/>
                </a:solidFill>
              </a:rPr>
              <a:t>Rs in the brain regions associated with the ‘Urge to Cough’ sensation</a:t>
            </a:r>
            <a:r>
              <a:rPr lang="en-GB" sz="2000" baseline="30000" dirty="0">
                <a:solidFill>
                  <a:srgbClr val="00B0F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en-GB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6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66"/>
    </mc:Choice>
    <mc:Fallback xmlns="">
      <p:transition spd="slow" advTm="4436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98C468-BBCC-4842-AACD-D1ED3C6D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98" y="389714"/>
            <a:ext cx="8227401" cy="914401"/>
          </a:xfrm>
        </p:spPr>
        <p:txBody>
          <a:bodyPr>
            <a:normAutofit/>
          </a:bodyPr>
          <a:lstStyle/>
          <a:p>
            <a:r>
              <a:rPr lang="en-GB" dirty="0"/>
              <a:t>Orvepitant has the ideal profile for treating chronic cough as a small tablet once daily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BD6AB0-D6E8-4B1A-A708-27BD3F819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5606" y="1581555"/>
            <a:ext cx="4733045" cy="1601842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7F7F7F"/>
              </a:buClr>
            </a:pPr>
            <a:r>
              <a:rPr lang="en-GB" sz="2000" dirty="0">
                <a:solidFill>
                  <a:schemeClr val="tx2"/>
                </a:solidFill>
              </a:rPr>
              <a:t>Human PET study shows orvepitant is brain penetrant 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7F7F7F"/>
              </a:buClr>
            </a:pPr>
            <a:r>
              <a:rPr lang="en-GB" sz="2000" dirty="0">
                <a:solidFill>
                  <a:schemeClr val="tx2"/>
                </a:solidFill>
              </a:rPr>
              <a:t>30 mg once daily achieves full CNS NK</a:t>
            </a:r>
            <a:r>
              <a:rPr lang="en-GB" sz="2000" baseline="-25000" dirty="0">
                <a:solidFill>
                  <a:schemeClr val="tx2"/>
                </a:solidFill>
              </a:rPr>
              <a:t>1</a:t>
            </a:r>
            <a:r>
              <a:rPr lang="en-GB" sz="2000" dirty="0">
                <a:solidFill>
                  <a:schemeClr val="tx2"/>
                </a:solidFill>
              </a:rPr>
              <a:t> receptor occupancy throughout the 24 hour dose interval</a:t>
            </a:r>
            <a:endParaRPr lang="en-GB" sz="1200" dirty="0">
              <a:solidFill>
                <a:schemeClr val="tx2"/>
              </a:solidFill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7F7F7F"/>
              </a:buClr>
            </a:pPr>
            <a:endParaRPr lang="en-GB" sz="1050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B76844-7919-401A-ABBA-28B9296B1FFC}"/>
              </a:ext>
            </a:extLst>
          </p:cNvPr>
          <p:cNvSpPr txBox="1"/>
          <p:nvPr/>
        </p:nvSpPr>
        <p:spPr>
          <a:xfrm>
            <a:off x="7788318" y="3250408"/>
            <a:ext cx="3507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003300"/>
                </a:solidFill>
              </a:rPr>
              <a:t>Human brain NK1 RO v. plasma exposure</a:t>
            </a:r>
            <a:endParaRPr lang="en-GB" sz="1400" b="1" dirty="0">
              <a:solidFill>
                <a:srgbClr val="0033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CF31F8-176A-4CCE-BFC8-E874A493E75A}"/>
              </a:ext>
            </a:extLst>
          </p:cNvPr>
          <p:cNvSpPr txBox="1">
            <a:spLocks/>
          </p:cNvSpPr>
          <p:nvPr/>
        </p:nvSpPr>
        <p:spPr>
          <a:xfrm>
            <a:off x="726432" y="1647080"/>
            <a:ext cx="5737771" cy="9144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2"/>
                </a:solidFill>
              </a:rPr>
              <a:t>Orvepitant is a potent and selective antagonist of the human NK</a:t>
            </a:r>
            <a:r>
              <a:rPr lang="en-GB" sz="2000" baseline="-25000" dirty="0">
                <a:solidFill>
                  <a:schemeClr val="tx2"/>
                </a:solidFill>
              </a:rPr>
              <a:t>1</a:t>
            </a:r>
            <a:r>
              <a:rPr lang="en-GB" sz="2000" dirty="0">
                <a:solidFill>
                  <a:schemeClr val="tx2"/>
                </a:solidFill>
              </a:rPr>
              <a:t> receptor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AB194F-F4C4-4456-9D0E-A07C3F128DD2}"/>
              </a:ext>
            </a:extLst>
          </p:cNvPr>
          <p:cNvSpPr txBox="1"/>
          <p:nvPr/>
        </p:nvSpPr>
        <p:spPr>
          <a:xfrm>
            <a:off x="1041399" y="6186200"/>
            <a:ext cx="10459302" cy="3693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Full receptor occupancy for 24 hours is likely to be required for efficacy in cough hypersensitivity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70BF1E-5ED8-489B-8270-4040B0B8E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589" y="3625196"/>
            <a:ext cx="4371080" cy="23459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C80761-E05E-4294-872D-6005C4962F6A}"/>
              </a:ext>
            </a:extLst>
          </p:cNvPr>
          <p:cNvSpPr txBox="1"/>
          <p:nvPr/>
        </p:nvSpPr>
        <p:spPr>
          <a:xfrm>
            <a:off x="10647635" y="4055698"/>
            <a:ext cx="648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30 mg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BE7745-EAE8-49B2-809A-8E4F8E3EE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72" y="2820125"/>
            <a:ext cx="4172310" cy="2868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5DE33-31D5-44B3-A8B4-2D53E3B9D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187" y="3007555"/>
            <a:ext cx="399167" cy="10536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125497-2C23-41AD-9AEA-1DEDA88E60A7}"/>
              </a:ext>
            </a:extLst>
          </p:cNvPr>
          <p:cNvSpPr txBox="1"/>
          <p:nvPr/>
        </p:nvSpPr>
        <p:spPr>
          <a:xfrm>
            <a:off x="5173883" y="2892987"/>
            <a:ext cx="1324115" cy="1187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GB" sz="1100" dirty="0"/>
              <a:t>Control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GB" sz="1100" dirty="0"/>
              <a:t>1 nM orvepitant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GB" sz="1100" dirty="0"/>
              <a:t>3 nM orvepitant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GB" sz="1100" dirty="0"/>
              <a:t>10 nM orvepitant</a:t>
            </a:r>
          </a:p>
        </p:txBody>
      </p:sp>
    </p:spTree>
    <p:extLst>
      <p:ext uri="{BB962C8B-B14F-4D97-AF65-F5344CB8AC3E}">
        <p14:creationId xmlns:p14="http://schemas.microsoft.com/office/powerpoint/2010/main" val="28515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04"/>
    </mc:Choice>
    <mc:Fallback xmlns="">
      <p:transition spd="slow" advTm="3650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7C1D-4393-470C-9CF6-209784D16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74" y="240348"/>
            <a:ext cx="8669370" cy="914401"/>
          </a:xfrm>
        </p:spPr>
        <p:txBody>
          <a:bodyPr>
            <a:normAutofit fontScale="90000"/>
          </a:bodyPr>
          <a:lstStyle/>
          <a:p>
            <a:r>
              <a:rPr lang="en-GB" dirty="0"/>
              <a:t>Phase 2b data - 30 mg orvepitant is significantly better than placebo on three patient reported measures of cough burden in refractory and unexplained chronic cough (RUCC)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F40A409-F7C7-48C0-B510-69FA80C5FF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771855"/>
              </p:ext>
            </p:extLst>
          </p:nvPr>
        </p:nvGraphicFramePr>
        <p:xfrm>
          <a:off x="173620" y="2357360"/>
          <a:ext cx="3905250" cy="295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3813117" imgH="2885418" progId="Prism8.Document">
                  <p:embed/>
                </p:oleObj>
              </mc:Choice>
              <mc:Fallback>
                <p:oleObj name="Prism 8" r:id="rId2" imgW="3813117" imgH="2885418" progId="Prism8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F40A409-F7C7-48C0-B510-69FA80C5FF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3620" y="2357360"/>
                        <a:ext cx="3905250" cy="295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969D32A-B017-4D84-901C-37504E5904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113349"/>
              </p:ext>
            </p:extLst>
          </p:nvPr>
        </p:nvGraphicFramePr>
        <p:xfrm>
          <a:off x="8205205" y="2435966"/>
          <a:ext cx="3813175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4" imgW="3813117" imgH="2885418" progId="Prism8.Document">
                  <p:embed/>
                </p:oleObj>
              </mc:Choice>
              <mc:Fallback>
                <p:oleObj name="Prism 8" r:id="rId4" imgW="3813117" imgH="2885418" progId="Prism8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969D32A-B017-4D84-901C-37504E5904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05205" y="2435966"/>
                        <a:ext cx="3813175" cy="288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E682A5CE-EDEC-4E1F-9F56-2CCCCF706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117517"/>
              </p:ext>
            </p:extLst>
          </p:nvPr>
        </p:nvGraphicFramePr>
        <p:xfrm>
          <a:off x="611550" y="5314473"/>
          <a:ext cx="3308067" cy="601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738847">
                  <a:extLst>
                    <a:ext uri="{9D8B030D-6E8A-4147-A177-3AD203B41FA5}">
                      <a16:colId xmlns:a16="http://schemas.microsoft.com/office/drawing/2014/main" val="3843763229"/>
                    </a:ext>
                  </a:extLst>
                </a:gridCol>
                <a:gridCol w="642305">
                  <a:extLst>
                    <a:ext uri="{9D8B030D-6E8A-4147-A177-3AD203B41FA5}">
                      <a16:colId xmlns:a16="http://schemas.microsoft.com/office/drawing/2014/main" val="646920770"/>
                    </a:ext>
                  </a:extLst>
                </a:gridCol>
                <a:gridCol w="642305">
                  <a:extLst>
                    <a:ext uri="{9D8B030D-6E8A-4147-A177-3AD203B41FA5}">
                      <a16:colId xmlns:a16="http://schemas.microsoft.com/office/drawing/2014/main" val="443380113"/>
                    </a:ext>
                  </a:extLst>
                </a:gridCol>
                <a:gridCol w="642305">
                  <a:extLst>
                    <a:ext uri="{9D8B030D-6E8A-4147-A177-3AD203B41FA5}">
                      <a16:colId xmlns:a16="http://schemas.microsoft.com/office/drawing/2014/main" val="243986793"/>
                    </a:ext>
                  </a:extLst>
                </a:gridCol>
                <a:gridCol w="642305">
                  <a:extLst>
                    <a:ext uri="{9D8B030D-6E8A-4147-A177-3AD203B41FA5}">
                      <a16:colId xmlns:a16="http://schemas.microsoft.com/office/drawing/2014/main" val="1815973209"/>
                    </a:ext>
                  </a:extLst>
                </a:gridCol>
              </a:tblGrid>
              <a:tr h="256692">
                <a:tc>
                  <a:txBody>
                    <a:bodyPr/>
                    <a:lstStyle/>
                    <a:p>
                      <a:r>
                        <a:rPr lang="en-GB" sz="1100" dirty="0"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976935"/>
                  </a:ext>
                </a:extLst>
              </a:tr>
              <a:tr h="342800">
                <a:tc>
                  <a:txBody>
                    <a:bodyPr/>
                    <a:lstStyle/>
                    <a:p>
                      <a:r>
                        <a:rPr lang="en-GB" sz="1100" dirty="0"/>
                        <a:t>P-value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0.056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0.031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0.047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951699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FED29FB1-989B-4D3C-8BF2-9916A1EAC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469503"/>
              </p:ext>
            </p:extLst>
          </p:nvPr>
        </p:nvGraphicFramePr>
        <p:xfrm>
          <a:off x="8594183" y="5347610"/>
          <a:ext cx="3308067" cy="60834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738847">
                  <a:extLst>
                    <a:ext uri="{9D8B030D-6E8A-4147-A177-3AD203B41FA5}">
                      <a16:colId xmlns:a16="http://schemas.microsoft.com/office/drawing/2014/main" val="3843763229"/>
                    </a:ext>
                  </a:extLst>
                </a:gridCol>
                <a:gridCol w="642305">
                  <a:extLst>
                    <a:ext uri="{9D8B030D-6E8A-4147-A177-3AD203B41FA5}">
                      <a16:colId xmlns:a16="http://schemas.microsoft.com/office/drawing/2014/main" val="646920770"/>
                    </a:ext>
                  </a:extLst>
                </a:gridCol>
                <a:gridCol w="642305">
                  <a:extLst>
                    <a:ext uri="{9D8B030D-6E8A-4147-A177-3AD203B41FA5}">
                      <a16:colId xmlns:a16="http://schemas.microsoft.com/office/drawing/2014/main" val="443380113"/>
                    </a:ext>
                  </a:extLst>
                </a:gridCol>
                <a:gridCol w="642305">
                  <a:extLst>
                    <a:ext uri="{9D8B030D-6E8A-4147-A177-3AD203B41FA5}">
                      <a16:colId xmlns:a16="http://schemas.microsoft.com/office/drawing/2014/main" val="243986793"/>
                    </a:ext>
                  </a:extLst>
                </a:gridCol>
                <a:gridCol w="642305">
                  <a:extLst>
                    <a:ext uri="{9D8B030D-6E8A-4147-A177-3AD203B41FA5}">
                      <a16:colId xmlns:a16="http://schemas.microsoft.com/office/drawing/2014/main" val="1815973209"/>
                    </a:ext>
                  </a:extLst>
                </a:gridCol>
              </a:tblGrid>
              <a:tr h="250629">
                <a:tc>
                  <a:txBody>
                    <a:bodyPr/>
                    <a:lstStyle/>
                    <a:p>
                      <a:r>
                        <a:rPr lang="en-GB" sz="1100" dirty="0"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976935"/>
                  </a:ext>
                </a:extLst>
              </a:tr>
              <a:tr h="349262">
                <a:tc>
                  <a:txBody>
                    <a:bodyPr/>
                    <a:lstStyle/>
                    <a:p>
                      <a:r>
                        <a:rPr lang="en-GB" sz="1100" dirty="0"/>
                        <a:t>P-value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0.055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0.043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0.022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0.034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95169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B0BDC27-CEDA-4F83-9EBC-532640DD5FB9}"/>
              </a:ext>
            </a:extLst>
          </p:cNvPr>
          <p:cNvSpPr txBox="1"/>
          <p:nvPr/>
        </p:nvSpPr>
        <p:spPr>
          <a:xfrm>
            <a:off x="658370" y="1762470"/>
            <a:ext cx="2973668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Urge to Cough VAS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329FB2-65D7-4CA5-B75D-AE1937304B63}"/>
              </a:ext>
            </a:extLst>
          </p:cNvPr>
          <p:cNvSpPr txBox="1"/>
          <p:nvPr/>
        </p:nvSpPr>
        <p:spPr>
          <a:xfrm>
            <a:off x="8761383" y="1758772"/>
            <a:ext cx="2973668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Cough Severity VAS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C2DBFB-C98B-4C26-ACEE-DC0A96897F63}"/>
              </a:ext>
            </a:extLst>
          </p:cNvPr>
          <p:cNvSpPr txBox="1"/>
          <p:nvPr/>
        </p:nvSpPr>
        <p:spPr>
          <a:xfrm>
            <a:off x="568426" y="6279826"/>
            <a:ext cx="10936809" cy="40011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VOLCANO-2: PRO findings demonstrate broad effects on cough hypersensitivity symptoms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AF8931E-117F-449B-AB44-C973203802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455281"/>
              </p:ext>
            </p:extLst>
          </p:nvPr>
        </p:nvGraphicFramePr>
        <p:xfrm>
          <a:off x="4223001" y="2352649"/>
          <a:ext cx="3745997" cy="295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6" imgW="3686349" imgH="2909541" progId="Prism8.Document">
                  <p:embed/>
                </p:oleObj>
              </mc:Choice>
              <mc:Fallback>
                <p:oleObj name="Prism 8" r:id="rId6" imgW="3686349" imgH="2909541" progId="Prism8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48550F6-A11E-4F95-9EA5-621D264116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23001" y="2352649"/>
                        <a:ext cx="3745997" cy="295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C14F2346-8885-4F57-B9FD-764F827F8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396950"/>
              </p:ext>
            </p:extLst>
          </p:nvPr>
        </p:nvGraphicFramePr>
        <p:xfrm>
          <a:off x="4308686" y="5310161"/>
          <a:ext cx="3308067" cy="59949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738847">
                  <a:extLst>
                    <a:ext uri="{9D8B030D-6E8A-4147-A177-3AD203B41FA5}">
                      <a16:colId xmlns:a16="http://schemas.microsoft.com/office/drawing/2014/main" val="3843763229"/>
                    </a:ext>
                  </a:extLst>
                </a:gridCol>
                <a:gridCol w="642305">
                  <a:extLst>
                    <a:ext uri="{9D8B030D-6E8A-4147-A177-3AD203B41FA5}">
                      <a16:colId xmlns:a16="http://schemas.microsoft.com/office/drawing/2014/main" val="646920770"/>
                    </a:ext>
                  </a:extLst>
                </a:gridCol>
                <a:gridCol w="642305">
                  <a:extLst>
                    <a:ext uri="{9D8B030D-6E8A-4147-A177-3AD203B41FA5}">
                      <a16:colId xmlns:a16="http://schemas.microsoft.com/office/drawing/2014/main" val="443380113"/>
                    </a:ext>
                  </a:extLst>
                </a:gridCol>
                <a:gridCol w="642305">
                  <a:extLst>
                    <a:ext uri="{9D8B030D-6E8A-4147-A177-3AD203B41FA5}">
                      <a16:colId xmlns:a16="http://schemas.microsoft.com/office/drawing/2014/main" val="243986793"/>
                    </a:ext>
                  </a:extLst>
                </a:gridCol>
                <a:gridCol w="642305">
                  <a:extLst>
                    <a:ext uri="{9D8B030D-6E8A-4147-A177-3AD203B41FA5}">
                      <a16:colId xmlns:a16="http://schemas.microsoft.com/office/drawing/2014/main" val="1815973209"/>
                    </a:ext>
                  </a:extLst>
                </a:gridCol>
              </a:tblGrid>
              <a:tr h="237820">
                <a:tc>
                  <a:txBody>
                    <a:bodyPr/>
                    <a:lstStyle/>
                    <a:p>
                      <a:r>
                        <a:rPr lang="en-GB" sz="1100" dirty="0"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976935"/>
                  </a:ext>
                </a:extLst>
              </a:tr>
              <a:tr h="340411">
                <a:tc>
                  <a:txBody>
                    <a:bodyPr/>
                    <a:lstStyle/>
                    <a:p>
                      <a:r>
                        <a:rPr lang="en-GB" sz="1100" dirty="0"/>
                        <a:t>P-value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0.029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0.025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0.009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95169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3ABCAFB-4528-4AAC-B53F-5C70B03E29EF}"/>
              </a:ext>
            </a:extLst>
          </p:cNvPr>
          <p:cNvSpPr txBox="1"/>
          <p:nvPr/>
        </p:nvSpPr>
        <p:spPr>
          <a:xfrm>
            <a:off x="4643085" y="1756230"/>
            <a:ext cx="2973668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Leicester Cough Questionnaire</a:t>
            </a:r>
          </a:p>
        </p:txBody>
      </p:sp>
    </p:spTree>
    <p:extLst>
      <p:ext uri="{BB962C8B-B14F-4D97-AF65-F5344CB8AC3E}">
        <p14:creationId xmlns:p14="http://schemas.microsoft.com/office/powerpoint/2010/main" val="401317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61"/>
    </mc:Choice>
    <mc:Fallback xmlns="">
      <p:transition spd="slow" advTm="6296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42297-AFFD-4161-BFF1-71B3808F4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34" y="348878"/>
            <a:ext cx="8409261" cy="914401"/>
          </a:xfrm>
        </p:spPr>
        <p:txBody>
          <a:bodyPr>
            <a:noAutofit/>
          </a:bodyPr>
          <a:lstStyle/>
          <a:p>
            <a:r>
              <a:rPr lang="en-GB" dirty="0"/>
              <a:t>Phase 2b data - 30 mg orvepitant is significantly better than placebo on cough frequency in RUCC patients in a pre-defined group with higher frequency cough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CB9728-B355-4761-A848-332DEA3AABF8}"/>
              </a:ext>
            </a:extLst>
          </p:cNvPr>
          <p:cNvSpPr/>
          <p:nvPr/>
        </p:nvSpPr>
        <p:spPr>
          <a:xfrm>
            <a:off x="7306713" y="1653054"/>
            <a:ext cx="4673084" cy="265552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8159E01-74DC-4C36-8D56-D8D0BE200884}"/>
              </a:ext>
            </a:extLst>
          </p:cNvPr>
          <p:cNvGraphicFramePr>
            <a:graphicFrameLocks/>
          </p:cNvGraphicFramePr>
          <p:nvPr/>
        </p:nvGraphicFramePr>
        <p:xfrm>
          <a:off x="5655529" y="2407522"/>
          <a:ext cx="5944370" cy="2797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17D47FE-AC02-40AB-B16F-E7D4C3BF1D5B}"/>
              </a:ext>
            </a:extLst>
          </p:cNvPr>
          <p:cNvSpPr/>
          <p:nvPr/>
        </p:nvSpPr>
        <p:spPr>
          <a:xfrm>
            <a:off x="10229008" y="3839182"/>
            <a:ext cx="756938" cy="27699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p=0.009</a:t>
            </a:r>
            <a:endParaRPr lang="en-GB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1C79C-8A7A-4E5A-83D5-130F393D2A7C}"/>
              </a:ext>
            </a:extLst>
          </p:cNvPr>
          <p:cNvSpPr txBox="1"/>
          <p:nvPr/>
        </p:nvSpPr>
        <p:spPr>
          <a:xfrm>
            <a:off x="1341558" y="6157459"/>
            <a:ext cx="9265919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Significantly higher response rate in the higher frequency coughers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4E5CC0D-EFF1-47CE-9201-7C3D0E07A1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2101" y="1742254"/>
          <a:ext cx="5382417" cy="4297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4" imgW="3796679" imgH="3032587" progId="Prism8.Document">
                  <p:embed/>
                </p:oleObj>
              </mc:Choice>
              <mc:Fallback>
                <p:oleObj name="Prism 8" r:id="rId4" imgW="3796679" imgH="3032587" progId="Prism8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4E5CC0D-EFF1-47CE-9201-7C3D0E07A1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2101" y="1742254"/>
                        <a:ext cx="5382417" cy="4297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4665E3F-9C94-48C3-AD29-350858A49B39}"/>
              </a:ext>
            </a:extLst>
          </p:cNvPr>
          <p:cNvSpPr/>
          <p:nvPr/>
        </p:nvSpPr>
        <p:spPr>
          <a:xfrm>
            <a:off x="3942643" y="4593863"/>
            <a:ext cx="756938" cy="27699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p=0.066</a:t>
            </a:r>
            <a:endParaRPr lang="en-GB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7B964-BDB9-4590-84C1-6AF1D3BC514E}"/>
              </a:ext>
            </a:extLst>
          </p:cNvPr>
          <p:cNvSpPr txBox="1"/>
          <p:nvPr/>
        </p:nvSpPr>
        <p:spPr>
          <a:xfrm>
            <a:off x="3530278" y="1562582"/>
            <a:ext cx="5382417" cy="36933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VOLCANO-2: Cough Frequency Findings</a:t>
            </a:r>
          </a:p>
        </p:txBody>
      </p:sp>
    </p:spTree>
    <p:extLst>
      <p:ext uri="{BB962C8B-B14F-4D97-AF65-F5344CB8AC3E}">
        <p14:creationId xmlns:p14="http://schemas.microsoft.com/office/powerpoint/2010/main" val="20455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07"/>
    </mc:Choice>
    <mc:Fallback xmlns="">
      <p:transition spd="slow" advTm="4880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7C1D-4393-470C-9CF6-209784D16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40" y="297070"/>
            <a:ext cx="7921909" cy="914401"/>
          </a:xfrm>
        </p:spPr>
        <p:txBody>
          <a:bodyPr>
            <a:normAutofit/>
          </a:bodyPr>
          <a:lstStyle/>
          <a:p>
            <a:r>
              <a:rPr lang="en-GB" sz="2400" dirty="0"/>
              <a:t>3</a:t>
            </a:r>
            <a:r>
              <a:rPr lang="en-GB" sz="2400" baseline="30000" dirty="0"/>
              <a:t>rd</a:t>
            </a:r>
            <a:r>
              <a:rPr lang="en-GB" sz="2400" dirty="0"/>
              <a:t> party review and support for the orvepitant Ph2b data 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0BDC27-CEDA-4F83-9EBC-532640DD5FB9}"/>
              </a:ext>
            </a:extLst>
          </p:cNvPr>
          <p:cNvSpPr txBox="1"/>
          <p:nvPr/>
        </p:nvSpPr>
        <p:spPr>
          <a:xfrm>
            <a:off x="4214768" y="1712620"/>
            <a:ext cx="3198411" cy="40011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Review by cough experts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51D79-5BFE-4445-B666-B2A7A7448A08}"/>
              </a:ext>
            </a:extLst>
          </p:cNvPr>
          <p:cNvSpPr txBox="1"/>
          <p:nvPr/>
        </p:nvSpPr>
        <p:spPr>
          <a:xfrm>
            <a:off x="4439511" y="2613879"/>
            <a:ext cx="29736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i="1" dirty="0">
                <a:solidFill>
                  <a:schemeClr val="tx2"/>
                </a:solidFill>
              </a:rPr>
              <a:t>"</a:t>
            </a:r>
            <a:r>
              <a:rPr lang="en-GB" sz="2000" i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the subjective data is compelling evidence that we have an effective drug - good case to go to the FDA with alternative end points</a:t>
            </a:r>
            <a:endParaRPr lang="en-GB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7AC72F-31D2-4C15-BB00-040B41ABA09B}"/>
              </a:ext>
            </a:extLst>
          </p:cNvPr>
          <p:cNvSpPr txBox="1"/>
          <p:nvPr/>
        </p:nvSpPr>
        <p:spPr>
          <a:xfrm>
            <a:off x="4439511" y="4876122"/>
            <a:ext cx="29736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2000" i="1" dirty="0">
                <a:solidFill>
                  <a:schemeClr val="tx2"/>
                </a:solidFill>
              </a:rPr>
              <a:t>“orvepitant is the second viable candidate for a novel cough controller"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7EE2B0B-5AA5-4132-8C0A-013071DEF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40" y="2602540"/>
            <a:ext cx="3371572" cy="328924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F2EB5D-4FCD-4717-A23D-50B81D2777A4}"/>
              </a:ext>
            </a:extLst>
          </p:cNvPr>
          <p:cNvSpPr txBox="1"/>
          <p:nvPr/>
        </p:nvSpPr>
        <p:spPr>
          <a:xfrm>
            <a:off x="482740" y="1712621"/>
            <a:ext cx="3371572" cy="70788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Inability to detect a response seen before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136CF7-AA65-4E46-95EA-E08EEA08B909}"/>
              </a:ext>
            </a:extLst>
          </p:cNvPr>
          <p:cNvSpPr txBox="1"/>
          <p:nvPr/>
        </p:nvSpPr>
        <p:spPr>
          <a:xfrm>
            <a:off x="8308974" y="1712621"/>
            <a:ext cx="2973668" cy="40011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Review by the FDA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7C3784-3344-4728-9E60-9392D7D554BB}"/>
              </a:ext>
            </a:extLst>
          </p:cNvPr>
          <p:cNvSpPr/>
          <p:nvPr/>
        </p:nvSpPr>
        <p:spPr>
          <a:xfrm>
            <a:off x="2497975" y="5147271"/>
            <a:ext cx="1161535" cy="5849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985090-5128-44F0-A348-52656EA86488}"/>
              </a:ext>
            </a:extLst>
          </p:cNvPr>
          <p:cNvSpPr txBox="1"/>
          <p:nvPr/>
        </p:nvSpPr>
        <p:spPr>
          <a:xfrm>
            <a:off x="8324004" y="2413910"/>
            <a:ext cx="2973668" cy="34778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The FDA: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support further development including to Phase 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Is willing to consider a patient reported outcome (PRO) as the primary efficacy endpoint, subject to qualification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5126E-7BDA-467C-8BD8-189FC5D18C20}"/>
              </a:ext>
            </a:extLst>
          </p:cNvPr>
          <p:cNvSpPr txBox="1"/>
          <p:nvPr/>
        </p:nvSpPr>
        <p:spPr>
          <a:xfrm>
            <a:off x="1341558" y="6157459"/>
            <a:ext cx="9265919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Future development of orvepitant has been de-risked</a:t>
            </a:r>
          </a:p>
        </p:txBody>
      </p:sp>
    </p:spTree>
    <p:extLst>
      <p:ext uri="{BB962C8B-B14F-4D97-AF65-F5344CB8AC3E}">
        <p14:creationId xmlns:p14="http://schemas.microsoft.com/office/powerpoint/2010/main" val="77062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424"/>
    </mc:Choice>
    <mc:Fallback xmlns="">
      <p:transition spd="slow" advTm="104424"/>
    </mc:Fallback>
  </mc:AlternateContent>
</p:sld>
</file>

<file path=ppt/theme/theme1.xml><?xml version="1.0" encoding="utf-8"?>
<a:theme xmlns:a="http://schemas.openxmlformats.org/drawingml/2006/main" name="Office Theme">
  <a:themeElements>
    <a:clrScheme name="NeRRe Therapeutics">
      <a:dk1>
        <a:srgbClr val="3B5CAD"/>
      </a:dk1>
      <a:lt1>
        <a:sysClr val="window" lastClr="FFFFFF"/>
      </a:lt1>
      <a:dk2>
        <a:srgbClr val="1E2F56"/>
      </a:dk2>
      <a:lt2>
        <a:srgbClr val="E7E6E6"/>
      </a:lt2>
      <a:accent1>
        <a:srgbClr val="66BB41"/>
      </a:accent1>
      <a:accent2>
        <a:srgbClr val="F9BE00"/>
      </a:accent2>
      <a:accent3>
        <a:srgbClr val="3B5CAD"/>
      </a:accent3>
      <a:accent4>
        <a:srgbClr val="EE4E00"/>
      </a:accent4>
      <a:accent5>
        <a:srgbClr val="009FE3"/>
      </a:accent5>
      <a:accent6>
        <a:srgbClr val="7F7F7F"/>
      </a:accent6>
      <a:hlink>
        <a:srgbClr val="009FE3"/>
      </a:hlink>
      <a:folHlink>
        <a:srgbClr val="A5A5A5"/>
      </a:folHlink>
    </a:clrScheme>
    <a:fontScheme name="NeRRe Fonts">
      <a:majorFont>
        <a:latin typeface="Lato ligh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39004</TotalTime>
  <Words>1755</Words>
  <Application>Microsoft Office PowerPoint</Application>
  <PresentationFormat>Widescreen</PresentationFormat>
  <Paragraphs>235</Paragraphs>
  <Slides>17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Lato Light</vt:lpstr>
      <vt:lpstr>Calibri</vt:lpstr>
      <vt:lpstr>Symbol</vt:lpstr>
      <vt:lpstr>Wingdings</vt:lpstr>
      <vt:lpstr>Arial</vt:lpstr>
      <vt:lpstr>Lato</vt:lpstr>
      <vt:lpstr>Office Theme</vt:lpstr>
      <vt:lpstr>Prism 8</vt:lpstr>
      <vt:lpstr>PowerPoint Presentation</vt:lpstr>
      <vt:lpstr>Summary - orvepitant first in class/category, novel treatment for debilitating chronic cough associated with the terminal orphan condition idiopathic pulmonary fibrosis</vt:lpstr>
      <vt:lpstr>Proven management team &amp; committed Board and Investor syndicate</vt:lpstr>
      <vt:lpstr>Substance P (SP) is an important cough mediator and NK1R a key therapeutic target</vt:lpstr>
      <vt:lpstr>NK1Rs are expressed in the brain regions associated with the sensation of ‘Urge to Cough’</vt:lpstr>
      <vt:lpstr>Orvepitant has the ideal profile for treating chronic cough as a small tablet once daily </vt:lpstr>
      <vt:lpstr>Phase 2b data - 30 mg orvepitant is significantly better than placebo on three patient reported measures of cough burden in refractory and unexplained chronic cough (RUCC)</vt:lpstr>
      <vt:lpstr>Phase 2b data - 30 mg orvepitant is significantly better than placebo on cough frequency in RUCC patients in a pre-defined group with higher frequency cough </vt:lpstr>
      <vt:lpstr>3rd party review and support for the orvepitant Ph2b data </vt:lpstr>
      <vt:lpstr>With a proof of concept in 1 chronic cough the door is open to other chronic cough indications  </vt:lpstr>
      <vt:lpstr>Idiopathic Pulmonary Fibrosis  is a chronic life-limiting orphan disease in which cough is a cardinal symptom </vt:lpstr>
      <vt:lpstr>Patients with IPF have the same cough hypersensitivity syndrome as patients with refractory and unexplained chronic cough</vt:lpstr>
      <vt:lpstr>The cough burden in IPF is high and comparable to that in refractory and unexplained chronic cough</vt:lpstr>
      <vt:lpstr>Evidence that Substance P / NK1Rs also play a key role in lung pathophysiology in IPF cough</vt:lpstr>
      <vt:lpstr>Reducing cough in IPF thereby decreasing the repeated mechanical injury to the lung could slow disease progression?</vt:lpstr>
      <vt:lpstr>Series C objective is to confirm that orvepitant is an effective treatment for debilitating chronic cough associated with the orphan condition idiopathic pulmonary fibrosis.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Fard</dc:creator>
  <cp:lastModifiedBy>Mary Kerr</cp:lastModifiedBy>
  <cp:revision>1692</cp:revision>
  <dcterms:created xsi:type="dcterms:W3CDTF">2016-01-10T12:23:22Z</dcterms:created>
  <dcterms:modified xsi:type="dcterms:W3CDTF">2021-01-11T10:14:08Z</dcterms:modified>
</cp:coreProperties>
</file>